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9" r:id="rId2"/>
  </p:sldIdLst>
  <p:sldSz cx="43891200" cy="32918400"/>
  <p:notesSz cx="6858000" cy="9144000"/>
  <p:custDataLst>
    <p:tags r:id="rId4"/>
  </p:custDataLst>
  <p:defaultTextStyle>
    <a:defPPr>
      <a:defRPr lang="en-US"/>
    </a:defPPr>
    <a:lvl1pPr marL="0" algn="l" defTabSz="4389028" rtl="0" eaLnBrk="1" latinLnBrk="0" hangingPunct="1">
      <a:defRPr sz="8700" kern="1200">
        <a:solidFill>
          <a:schemeClr val="tx1"/>
        </a:solidFill>
        <a:latin typeface="+mn-lt"/>
        <a:ea typeface="+mn-ea"/>
        <a:cs typeface="+mn-cs"/>
      </a:defRPr>
    </a:lvl1pPr>
    <a:lvl2pPr marL="2194514" algn="l" defTabSz="4389028" rtl="0" eaLnBrk="1" latinLnBrk="0" hangingPunct="1">
      <a:defRPr sz="8700" kern="1200">
        <a:solidFill>
          <a:schemeClr val="tx1"/>
        </a:solidFill>
        <a:latin typeface="+mn-lt"/>
        <a:ea typeface="+mn-ea"/>
        <a:cs typeface="+mn-cs"/>
      </a:defRPr>
    </a:lvl2pPr>
    <a:lvl3pPr marL="4389028" algn="l" defTabSz="4389028" rtl="0" eaLnBrk="1" latinLnBrk="0" hangingPunct="1">
      <a:defRPr sz="8700" kern="1200">
        <a:solidFill>
          <a:schemeClr val="tx1"/>
        </a:solidFill>
        <a:latin typeface="+mn-lt"/>
        <a:ea typeface="+mn-ea"/>
        <a:cs typeface="+mn-cs"/>
      </a:defRPr>
    </a:lvl3pPr>
    <a:lvl4pPr marL="6583543" algn="l" defTabSz="4389028" rtl="0" eaLnBrk="1" latinLnBrk="0" hangingPunct="1">
      <a:defRPr sz="8700" kern="1200">
        <a:solidFill>
          <a:schemeClr val="tx1"/>
        </a:solidFill>
        <a:latin typeface="+mn-lt"/>
        <a:ea typeface="+mn-ea"/>
        <a:cs typeface="+mn-cs"/>
      </a:defRPr>
    </a:lvl4pPr>
    <a:lvl5pPr marL="8778057" algn="l" defTabSz="4389028" rtl="0" eaLnBrk="1" latinLnBrk="0" hangingPunct="1">
      <a:defRPr sz="8700" kern="1200">
        <a:solidFill>
          <a:schemeClr val="tx1"/>
        </a:solidFill>
        <a:latin typeface="+mn-lt"/>
        <a:ea typeface="+mn-ea"/>
        <a:cs typeface="+mn-cs"/>
      </a:defRPr>
    </a:lvl5pPr>
    <a:lvl6pPr marL="10972571" algn="l" defTabSz="4389028" rtl="0" eaLnBrk="1" latinLnBrk="0" hangingPunct="1">
      <a:defRPr sz="8700" kern="1200">
        <a:solidFill>
          <a:schemeClr val="tx1"/>
        </a:solidFill>
        <a:latin typeface="+mn-lt"/>
        <a:ea typeface="+mn-ea"/>
        <a:cs typeface="+mn-cs"/>
      </a:defRPr>
    </a:lvl6pPr>
    <a:lvl7pPr marL="13167085" algn="l" defTabSz="4389028" rtl="0" eaLnBrk="1" latinLnBrk="0" hangingPunct="1">
      <a:defRPr sz="8700" kern="1200">
        <a:solidFill>
          <a:schemeClr val="tx1"/>
        </a:solidFill>
        <a:latin typeface="+mn-lt"/>
        <a:ea typeface="+mn-ea"/>
        <a:cs typeface="+mn-cs"/>
      </a:defRPr>
    </a:lvl7pPr>
    <a:lvl8pPr marL="15361599" algn="l" defTabSz="4389028" rtl="0" eaLnBrk="1" latinLnBrk="0" hangingPunct="1">
      <a:defRPr sz="8700" kern="1200">
        <a:solidFill>
          <a:schemeClr val="tx1"/>
        </a:solidFill>
        <a:latin typeface="+mn-lt"/>
        <a:ea typeface="+mn-ea"/>
        <a:cs typeface="+mn-cs"/>
      </a:defRPr>
    </a:lvl8pPr>
    <a:lvl9pPr marL="17556114" algn="l" defTabSz="4389028"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44" userDrawn="1">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6341" autoAdjust="0"/>
  </p:normalViewPr>
  <p:slideViewPr>
    <p:cSldViewPr snapToGrid="0">
      <p:cViewPr>
        <p:scale>
          <a:sx n="40" d="100"/>
          <a:sy n="40" d="100"/>
        </p:scale>
        <p:origin x="464" y="-40"/>
      </p:cViewPr>
      <p:guideLst>
        <p:guide orient="horz" pos="10344"/>
        <p:guide pos="13824"/>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tags" Target="tags/tag1.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defPPr>
              <a:defRPr kern="1200" smtId="4294967295"/>
            </a:defPPr>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defPPr>
              <a:defRPr kern="1200" smtId="4294967295"/>
            </a:defPPr>
            <a:lvl1pPr algn="r">
              <a:defRPr sz="1200"/>
            </a:lvl1pPr>
          </a:lstStyle>
          <a:p>
            <a:fld id="{7B0E8FA9-8B5F-4493-A208-FBBD06A1EBF4}" type="datetimeFigureOut">
              <a:rPr lang="en-US" smtClean="0"/>
              <a:t>2/12/18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defPPr>
              <a:defRPr kern="1200" smtId="4294967295"/>
            </a:defPPr>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defPPr>
              <a:defRPr kern="1200" smtId="4294967295"/>
            </a:defPPr>
            <a:lvl1pPr algn="r">
              <a:defRPr sz="1200"/>
            </a:lvl1pPr>
          </a:lstStyle>
          <a:p>
            <a:fld id="{CD15AFD9-35F1-4A8D-8AD3-EDB948176196}" type="slidenum">
              <a:rPr lang="en-US" smtClean="0"/>
              <a:t>‹#›</a:t>
            </a:fld>
            <a:endParaRPr lang="en-US"/>
          </a:p>
        </p:txBody>
      </p:sp>
    </p:spTree>
    <p:extLst>
      <p:ext uri="{BB962C8B-B14F-4D97-AF65-F5344CB8AC3E}">
        <p14:creationId xmlns:p14="http://schemas.microsoft.com/office/powerpoint/2010/main" val="2095315684"/>
      </p:ext>
    </p:extLst>
  </p:cSld>
  <p:clrMap bg1="lt1" tx1="dk1" bg2="lt2" tx2="dk2" accent1="accent1" accent2="accent2" accent3="accent3" accent4="accent4" accent5="accent5" accent6="accent6" hlink="hlink" folHlink="folHlink"/>
  <p:notesStyle>
    <a:lvl1pPr marL="0" algn="l" defTabSz="4389028" rtl="0" eaLnBrk="1" latinLnBrk="0" hangingPunct="1">
      <a:defRPr sz="5700" kern="1200">
        <a:solidFill>
          <a:schemeClr val="tx1"/>
        </a:solidFill>
        <a:latin typeface="+mn-lt"/>
        <a:ea typeface="+mn-ea"/>
        <a:cs typeface="+mn-cs"/>
      </a:defRPr>
    </a:lvl1pPr>
    <a:lvl2pPr marL="2194514" algn="l" defTabSz="4389028" rtl="0" eaLnBrk="1" latinLnBrk="0" hangingPunct="1">
      <a:defRPr sz="5700" kern="1200">
        <a:solidFill>
          <a:schemeClr val="tx1"/>
        </a:solidFill>
        <a:latin typeface="+mn-lt"/>
        <a:ea typeface="+mn-ea"/>
        <a:cs typeface="+mn-cs"/>
      </a:defRPr>
    </a:lvl2pPr>
    <a:lvl3pPr marL="4389028" algn="l" defTabSz="4389028" rtl="0" eaLnBrk="1" latinLnBrk="0" hangingPunct="1">
      <a:defRPr sz="5700" kern="1200">
        <a:solidFill>
          <a:schemeClr val="tx1"/>
        </a:solidFill>
        <a:latin typeface="+mn-lt"/>
        <a:ea typeface="+mn-ea"/>
        <a:cs typeface="+mn-cs"/>
      </a:defRPr>
    </a:lvl3pPr>
    <a:lvl4pPr marL="6583543" algn="l" defTabSz="4389028" rtl="0" eaLnBrk="1" latinLnBrk="0" hangingPunct="1">
      <a:defRPr sz="5700" kern="1200">
        <a:solidFill>
          <a:schemeClr val="tx1"/>
        </a:solidFill>
        <a:latin typeface="+mn-lt"/>
        <a:ea typeface="+mn-ea"/>
        <a:cs typeface="+mn-cs"/>
      </a:defRPr>
    </a:lvl4pPr>
    <a:lvl5pPr marL="8778057" algn="l" defTabSz="4389028" rtl="0" eaLnBrk="1" latinLnBrk="0" hangingPunct="1">
      <a:defRPr sz="5700" kern="1200">
        <a:solidFill>
          <a:schemeClr val="tx1"/>
        </a:solidFill>
        <a:latin typeface="+mn-lt"/>
        <a:ea typeface="+mn-ea"/>
        <a:cs typeface="+mn-cs"/>
      </a:defRPr>
    </a:lvl5pPr>
    <a:lvl6pPr marL="10972571" algn="l" defTabSz="4389028" rtl="0" eaLnBrk="1" latinLnBrk="0" hangingPunct="1">
      <a:defRPr sz="5700" kern="1200">
        <a:solidFill>
          <a:schemeClr val="tx1"/>
        </a:solidFill>
        <a:latin typeface="+mn-lt"/>
        <a:ea typeface="+mn-ea"/>
        <a:cs typeface="+mn-cs"/>
      </a:defRPr>
    </a:lvl6pPr>
    <a:lvl7pPr marL="13167085" algn="l" defTabSz="4389028" rtl="0" eaLnBrk="1" latinLnBrk="0" hangingPunct="1">
      <a:defRPr sz="5700" kern="1200">
        <a:solidFill>
          <a:schemeClr val="tx1"/>
        </a:solidFill>
        <a:latin typeface="+mn-lt"/>
        <a:ea typeface="+mn-ea"/>
        <a:cs typeface="+mn-cs"/>
      </a:defRPr>
    </a:lvl7pPr>
    <a:lvl8pPr marL="15361599" algn="l" defTabSz="4389028" rtl="0" eaLnBrk="1" latinLnBrk="0" hangingPunct="1">
      <a:defRPr sz="5700" kern="1200">
        <a:solidFill>
          <a:schemeClr val="tx1"/>
        </a:solidFill>
        <a:latin typeface="+mn-lt"/>
        <a:ea typeface="+mn-ea"/>
        <a:cs typeface="+mn-cs"/>
      </a:defRPr>
    </a:lvl8pPr>
    <a:lvl9pPr marL="17556115" algn="l" defTabSz="4389028" rtl="0" eaLnBrk="1" latinLnBrk="0" hangingPunct="1">
      <a:defRPr sz="5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15AFD9-35F1-4A8D-8AD3-EDB948176196}" type="slidenum">
              <a:rPr lang="en-US" smtClean="0"/>
              <a:t>1</a:t>
            </a:fld>
            <a:endParaRPr lang="en-US"/>
          </a:p>
        </p:txBody>
      </p:sp>
    </p:spTree>
    <p:extLst>
      <p:ext uri="{BB962C8B-B14F-4D97-AF65-F5344CB8AC3E}">
        <p14:creationId xmlns:p14="http://schemas.microsoft.com/office/powerpoint/2010/main" val="1615151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650193" y="236483"/>
            <a:ext cx="36590818" cy="2507457"/>
          </a:xfrm>
        </p:spPr>
        <p:txBody>
          <a:bodyPr/>
          <a:lstStyle>
            <a:defPPr>
              <a:defRPr kern="1200" smtId="4294967295"/>
            </a:defPPr>
            <a:lvl1pPr marL="0" indent="0">
              <a:buNone/>
              <a:defRPr sz="13400" baseline="0"/>
            </a:lvl1pPr>
          </a:lstStyle>
          <a:p>
            <a:pPr algn="ctr"/>
            <a:r>
              <a:rPr lang="en-US" sz="6200">
                <a:solidFill>
                  <a:schemeClr val="accent2">
                    <a:lumMod val="75000"/>
                  </a:schemeClr>
                </a:solidFill>
                <a:effectLst>
                  <a:reflection blurRad="6350" stA="42000" endPos="58000" dir="5400000" sy="-100000" algn="bl" rotWithShape="0"/>
                </a:effectLst>
                <a:latin typeface="Arial Rounded MT Bold" pitchFamily="34" charset="0"/>
              </a:rPr>
              <a:t>This is a Scientific Poster Template created by Graphicsland &amp; MakeSigns.com</a:t>
            </a:r>
            <a:br>
              <a:rPr lang="en-US" sz="6200">
                <a:solidFill>
                  <a:schemeClr val="accent2">
                    <a:lumMod val="75000"/>
                  </a:schemeClr>
                </a:solidFill>
                <a:effectLst>
                  <a:reflection blurRad="6350" stA="42000" endPos="58000" dir="5400000" sy="-100000" algn="bl" rotWithShape="0"/>
                </a:effectLst>
                <a:latin typeface="Arial Rounded MT Bold" pitchFamily="34" charset="0"/>
              </a:rPr>
            </a:br>
            <a:r>
              <a:rPr lang="en-US" sz="6200">
                <a:solidFill>
                  <a:schemeClr val="accent2">
                    <a:lumMod val="75000"/>
                  </a:schemeClr>
                </a:solidFill>
                <a:effectLst>
                  <a:reflection blurRad="6350" stA="42000" endPos="58000" dir="5400000" sy="-100000" algn="bl" rotWithShape="0"/>
                </a:effectLst>
                <a:latin typeface="Arial Rounded MT Bold" pitchFamily="34" charset="0"/>
              </a:rPr>
              <a:t>Your poster title would go on these lines</a:t>
            </a:r>
            <a:endParaRPr lang="en-US"/>
          </a:p>
        </p:txBody>
      </p:sp>
      <p:sp>
        <p:nvSpPr>
          <p:cNvPr id="12" name="Text Placeholder 11"/>
          <p:cNvSpPr>
            <a:spLocks noGrp="1"/>
          </p:cNvSpPr>
          <p:nvPr>
            <p:ph type="body" sz="quarter" idx="11" hasCustomPrompt="1"/>
          </p:nvPr>
        </p:nvSpPr>
        <p:spPr>
          <a:xfrm>
            <a:off x="3650193" y="2553605"/>
            <a:ext cx="36590818" cy="2224088"/>
          </a:xfrm>
        </p:spPr>
        <p:txBody>
          <a:bodyPr/>
          <a:lstStyle>
            <a:defPPr>
              <a:defRPr kern="1200" smtId="4294967295"/>
            </a:defPPr>
            <a:lvl1pPr marL="0" indent="0">
              <a:buNone/>
              <a:defRPr sz="13400"/>
            </a:lvl1pPr>
          </a:lstStyle>
          <a:p>
            <a:pPr algn="ctr"/>
            <a:r>
              <a:rPr lang="en-US" sz="5000"/>
              <a:t>Author names go here. You can add subscript numbers to assign a university. </a:t>
            </a:r>
            <a:br>
              <a:rPr lang="en-US" sz="5000"/>
            </a:br>
            <a:r>
              <a:rPr lang="en-US" sz="5000"/>
              <a:t>University names or departments go here. </a:t>
            </a:r>
          </a:p>
        </p:txBody>
      </p:sp>
    </p:spTree>
    <p:extLst>
      <p:ext uri="{BB962C8B-B14F-4D97-AF65-F5344CB8AC3E}">
        <p14:creationId xmlns:p14="http://schemas.microsoft.com/office/powerpoint/2010/main" val="43325895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A1C7F76D-A730-4432-85DE-CA47D32BB251}" type="datetimeFigureOut">
              <a:rPr lang="en-US" smtClean="0"/>
              <a:t>2/12/18</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09D57CD0-55F5-4017-8E2F-F1A5FF8435B8}" type="slidenum">
              <a:rPr lang="en-US" smtClean="0"/>
              <a:t>‹#›</a:t>
            </a:fld>
            <a:endParaRPr lang="en-US"/>
          </a:p>
        </p:txBody>
      </p:sp>
    </p:spTree>
    <p:extLst>
      <p:ext uri="{BB962C8B-B14F-4D97-AF65-F5344CB8AC3E}">
        <p14:creationId xmlns:p14="http://schemas.microsoft.com/office/powerpoint/2010/main" val="21245764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4559085" y="4221482"/>
            <a:ext cx="35547303" cy="89877900"/>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7901946" y="4221482"/>
            <a:ext cx="105925615" cy="89877900"/>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A1C7F76D-A730-4432-85DE-CA47D32BB251}" type="datetimeFigureOut">
              <a:rPr lang="en-US" smtClean="0"/>
              <a:t>2/12/18</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09D57CD0-55F5-4017-8E2F-F1A5FF8435B8}" type="slidenum">
              <a:rPr lang="en-US" smtClean="0"/>
              <a:t>‹#›</a:t>
            </a:fld>
            <a:endParaRPr lang="en-US"/>
          </a:p>
        </p:txBody>
      </p:sp>
    </p:spTree>
    <p:extLst>
      <p:ext uri="{BB962C8B-B14F-4D97-AF65-F5344CB8AC3E}">
        <p14:creationId xmlns:p14="http://schemas.microsoft.com/office/powerpoint/2010/main" val="69728983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A1C7F76D-A730-4432-85DE-CA47D32BB251}" type="datetimeFigureOut">
              <a:rPr lang="en-US" smtClean="0"/>
              <a:t>2/12/18</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09D57CD0-55F5-4017-8E2F-F1A5FF8435B8}" type="slidenum">
              <a:rPr lang="en-US" smtClean="0"/>
              <a:t>‹#›</a:t>
            </a:fld>
            <a:endParaRPr lang="en-US"/>
          </a:p>
        </p:txBody>
      </p:sp>
    </p:spTree>
    <p:extLst>
      <p:ext uri="{BB962C8B-B14F-4D97-AF65-F5344CB8AC3E}">
        <p14:creationId xmlns:p14="http://schemas.microsoft.com/office/powerpoint/2010/main" val="10389816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3"/>
            <a:ext cx="37307521" cy="6537960"/>
          </a:xfrm>
        </p:spPr>
        <p:txBody>
          <a:bodyPr anchor="t"/>
          <a:lstStyle>
            <a:defPPr>
              <a:defRPr kern="1200" smtId="4294967295"/>
            </a:defPPr>
            <a:lvl1pPr algn="l">
              <a:defRPr sz="19200" b="1" cap="all"/>
            </a:lvl1pPr>
          </a:lstStyle>
          <a:p>
            <a:r>
              <a:rPr lang="en-US"/>
              <a:t>Click to edit Master title style</a:t>
            </a:r>
          </a:p>
        </p:txBody>
      </p:sp>
      <p:sp>
        <p:nvSpPr>
          <p:cNvPr id="3" name="Text Placeholder 2"/>
          <p:cNvSpPr>
            <a:spLocks noGrp="1"/>
          </p:cNvSpPr>
          <p:nvPr>
            <p:ph type="body" idx="1"/>
          </p:nvPr>
        </p:nvSpPr>
        <p:spPr>
          <a:xfrm>
            <a:off x="3467103" y="13952224"/>
            <a:ext cx="37307521" cy="7200897"/>
          </a:xfrm>
        </p:spPr>
        <p:txBody>
          <a:bodyPr anchor="b"/>
          <a:lstStyle>
            <a:defPPr>
              <a:defRPr kern="1200" smtId="4294967295"/>
            </a:defPPr>
            <a:lvl1pPr marL="0" indent="0">
              <a:buNone/>
              <a:defRPr sz="9700">
                <a:solidFill>
                  <a:schemeClr val="tx1">
                    <a:tint val="75000"/>
                  </a:schemeClr>
                </a:solidFill>
              </a:defRPr>
            </a:lvl1pPr>
            <a:lvl2pPr marL="2194514" indent="0">
              <a:buNone/>
              <a:defRPr sz="8700">
                <a:solidFill>
                  <a:schemeClr val="tx1">
                    <a:tint val="75000"/>
                  </a:schemeClr>
                </a:solidFill>
              </a:defRPr>
            </a:lvl2pPr>
            <a:lvl3pPr marL="4389028" indent="0">
              <a:buNone/>
              <a:defRPr sz="7700">
                <a:solidFill>
                  <a:schemeClr val="tx1">
                    <a:tint val="75000"/>
                  </a:schemeClr>
                </a:solidFill>
              </a:defRPr>
            </a:lvl3pPr>
            <a:lvl4pPr marL="6583543" indent="0">
              <a:buNone/>
              <a:defRPr sz="6700">
                <a:solidFill>
                  <a:schemeClr val="tx1">
                    <a:tint val="75000"/>
                  </a:schemeClr>
                </a:solidFill>
              </a:defRPr>
            </a:lvl4pPr>
            <a:lvl5pPr marL="8778057" indent="0">
              <a:buNone/>
              <a:defRPr sz="6700">
                <a:solidFill>
                  <a:schemeClr val="tx1">
                    <a:tint val="75000"/>
                  </a:schemeClr>
                </a:solidFill>
              </a:defRPr>
            </a:lvl5pPr>
            <a:lvl6pPr marL="10972571" indent="0">
              <a:buNone/>
              <a:defRPr sz="6700">
                <a:solidFill>
                  <a:schemeClr val="tx1">
                    <a:tint val="75000"/>
                  </a:schemeClr>
                </a:solidFill>
              </a:defRPr>
            </a:lvl6pPr>
            <a:lvl7pPr marL="13167085" indent="0">
              <a:buNone/>
              <a:defRPr sz="6700">
                <a:solidFill>
                  <a:schemeClr val="tx1">
                    <a:tint val="75000"/>
                  </a:schemeClr>
                </a:solidFill>
              </a:defRPr>
            </a:lvl7pPr>
            <a:lvl8pPr marL="15361599" indent="0">
              <a:buNone/>
              <a:defRPr sz="6700">
                <a:solidFill>
                  <a:schemeClr val="tx1">
                    <a:tint val="75000"/>
                  </a:schemeClr>
                </a:solidFill>
              </a:defRPr>
            </a:lvl8pPr>
            <a:lvl9pPr marL="17556114"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A1C7F76D-A730-4432-85DE-CA47D32BB251}" type="datetimeFigureOut">
              <a:rPr lang="en-US" smtClean="0"/>
              <a:t>2/12/18</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09D57CD0-55F5-4017-8E2F-F1A5FF8435B8}" type="slidenum">
              <a:rPr lang="en-US" smtClean="0"/>
              <a:t>‹#›</a:t>
            </a:fld>
            <a:endParaRPr lang="en-US"/>
          </a:p>
        </p:txBody>
      </p:sp>
    </p:spTree>
    <p:extLst>
      <p:ext uri="{BB962C8B-B14F-4D97-AF65-F5344CB8AC3E}">
        <p14:creationId xmlns:p14="http://schemas.microsoft.com/office/powerpoint/2010/main" val="227654871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7901943" y="24582121"/>
            <a:ext cx="70736458" cy="69517264"/>
          </a:xfrm>
        </p:spPr>
        <p:txBody>
          <a:bodyPr/>
          <a:lstStyle>
            <a:defPPr>
              <a:defRPr kern="1200" smtId="4294967295"/>
            </a:defPPr>
            <a:lvl1pPr>
              <a:defRPr sz="13400"/>
            </a:lvl1pPr>
            <a:lvl2pPr>
              <a:defRPr sz="11500"/>
            </a:lvl2pPr>
            <a:lvl3pPr>
              <a:defRPr sz="97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9369921" y="24582121"/>
            <a:ext cx="70736464" cy="69517264"/>
          </a:xfrm>
        </p:spPr>
        <p:txBody>
          <a:bodyPr/>
          <a:lstStyle>
            <a:defPPr>
              <a:defRPr kern="1200" smtId="4294967295"/>
            </a:defPPr>
            <a:lvl1pPr>
              <a:defRPr sz="13400"/>
            </a:lvl1pPr>
            <a:lvl2pPr>
              <a:defRPr sz="11500"/>
            </a:lvl2pPr>
            <a:lvl3pPr>
              <a:defRPr sz="97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A1C7F76D-A730-4432-85DE-CA47D32BB251}" type="datetimeFigureOut">
              <a:rPr lang="en-US" smtClean="0"/>
              <a:t>2/12/18</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09D57CD0-55F5-4017-8E2F-F1A5FF8435B8}" type="slidenum">
              <a:rPr lang="en-US" smtClean="0"/>
              <a:t>‹#›</a:t>
            </a:fld>
            <a:endParaRPr lang="en-US"/>
          </a:p>
        </p:txBody>
      </p:sp>
    </p:spTree>
    <p:extLst>
      <p:ext uri="{BB962C8B-B14F-4D97-AF65-F5344CB8AC3E}">
        <p14:creationId xmlns:p14="http://schemas.microsoft.com/office/powerpoint/2010/main" val="87666082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79" cy="54864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561" y="7368543"/>
            <a:ext cx="19392903" cy="3070857"/>
          </a:xfrm>
        </p:spPr>
        <p:txBody>
          <a:bodyPr anchor="b"/>
          <a:lstStyle>
            <a:defPPr>
              <a:defRPr kern="1200" smtId="4294967295"/>
            </a:defPPr>
            <a:lvl1pPr marL="0" indent="0">
              <a:buNone/>
              <a:defRPr sz="11500" b="1"/>
            </a:lvl1pPr>
            <a:lvl2pPr marL="2194514" indent="0">
              <a:buNone/>
              <a:defRPr sz="9700" b="1"/>
            </a:lvl2pPr>
            <a:lvl3pPr marL="4389028" indent="0">
              <a:buNone/>
              <a:defRPr sz="8700" b="1"/>
            </a:lvl3pPr>
            <a:lvl4pPr marL="6583543" indent="0">
              <a:buNone/>
              <a:defRPr sz="7700" b="1"/>
            </a:lvl4pPr>
            <a:lvl5pPr marL="8778057" indent="0">
              <a:buNone/>
              <a:defRPr sz="7700" b="1"/>
            </a:lvl5pPr>
            <a:lvl6pPr marL="10972571" indent="0">
              <a:buNone/>
              <a:defRPr sz="7700" b="1"/>
            </a:lvl6pPr>
            <a:lvl7pPr marL="13167085" indent="0">
              <a:buNone/>
              <a:defRPr sz="7700" b="1"/>
            </a:lvl7pPr>
            <a:lvl8pPr marL="15361599" indent="0">
              <a:buNone/>
              <a:defRPr sz="7700" b="1"/>
            </a:lvl8pPr>
            <a:lvl9pPr marL="17556114"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1" y="10439400"/>
            <a:ext cx="19392903" cy="18966183"/>
          </a:xfrm>
        </p:spPr>
        <p:txBody>
          <a:bodyPr/>
          <a:lstStyle>
            <a:defPPr>
              <a:defRPr kern="1200" smtId="4294967295"/>
            </a:defPPr>
            <a:lvl1pPr>
              <a:defRPr sz="11500"/>
            </a:lvl1pPr>
            <a:lvl2pPr>
              <a:defRPr sz="97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3"/>
            <a:ext cx="19400520" cy="3070857"/>
          </a:xfrm>
        </p:spPr>
        <p:txBody>
          <a:bodyPr anchor="b"/>
          <a:lstStyle>
            <a:defPPr>
              <a:defRPr kern="1200" smtId="4294967295"/>
            </a:defPPr>
            <a:lvl1pPr marL="0" indent="0">
              <a:buNone/>
              <a:defRPr sz="11500" b="1"/>
            </a:lvl1pPr>
            <a:lvl2pPr marL="2194514" indent="0">
              <a:buNone/>
              <a:defRPr sz="9700" b="1"/>
            </a:lvl2pPr>
            <a:lvl3pPr marL="4389028" indent="0">
              <a:buNone/>
              <a:defRPr sz="8700" b="1"/>
            </a:lvl3pPr>
            <a:lvl4pPr marL="6583543" indent="0">
              <a:buNone/>
              <a:defRPr sz="7700" b="1"/>
            </a:lvl4pPr>
            <a:lvl5pPr marL="8778057" indent="0">
              <a:buNone/>
              <a:defRPr sz="7700" b="1"/>
            </a:lvl5pPr>
            <a:lvl6pPr marL="10972571" indent="0">
              <a:buNone/>
              <a:defRPr sz="7700" b="1"/>
            </a:lvl6pPr>
            <a:lvl7pPr marL="13167085" indent="0">
              <a:buNone/>
              <a:defRPr sz="7700" b="1"/>
            </a:lvl7pPr>
            <a:lvl8pPr marL="15361599" indent="0">
              <a:buNone/>
              <a:defRPr sz="7700" b="1"/>
            </a:lvl8pPr>
            <a:lvl9pPr marL="17556114"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3" y="10439400"/>
            <a:ext cx="19400520" cy="18966183"/>
          </a:xfrm>
        </p:spPr>
        <p:txBody>
          <a:bodyPr/>
          <a:lstStyle>
            <a:defPPr>
              <a:defRPr kern="1200" smtId="4294967295"/>
            </a:defPPr>
            <a:lvl1pPr>
              <a:defRPr sz="11500"/>
            </a:lvl1pPr>
            <a:lvl2pPr>
              <a:defRPr sz="97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A1C7F76D-A730-4432-85DE-CA47D32BB251}" type="datetimeFigureOut">
              <a:rPr lang="en-US" smtClean="0"/>
              <a:t>2/12/18</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09D57CD0-55F5-4017-8E2F-F1A5FF8435B8}" type="slidenum">
              <a:rPr lang="en-US" smtClean="0"/>
              <a:t>‹#›</a:t>
            </a:fld>
            <a:endParaRPr lang="en-US"/>
          </a:p>
        </p:txBody>
      </p:sp>
    </p:spTree>
    <p:extLst>
      <p:ext uri="{BB962C8B-B14F-4D97-AF65-F5344CB8AC3E}">
        <p14:creationId xmlns:p14="http://schemas.microsoft.com/office/powerpoint/2010/main" val="277414171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A1C7F76D-A730-4432-85DE-CA47D32BB251}" type="datetimeFigureOut">
              <a:rPr lang="en-US" smtClean="0"/>
              <a:t>2/12/18</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09D57CD0-55F5-4017-8E2F-F1A5FF8435B8}" type="slidenum">
              <a:rPr lang="en-US" smtClean="0"/>
              <a:t>‹#›</a:t>
            </a:fld>
            <a:endParaRPr lang="en-US"/>
          </a:p>
        </p:txBody>
      </p:sp>
    </p:spTree>
    <p:extLst>
      <p:ext uri="{BB962C8B-B14F-4D97-AF65-F5344CB8AC3E}">
        <p14:creationId xmlns:p14="http://schemas.microsoft.com/office/powerpoint/2010/main" val="268842661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A1C7F76D-A730-4432-85DE-CA47D32BB251}" type="datetimeFigureOut">
              <a:rPr lang="en-US" smtClean="0"/>
              <a:t>2/12/18</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09D57CD0-55F5-4017-8E2F-F1A5FF8435B8}" type="slidenum">
              <a:rPr lang="en-US" smtClean="0"/>
              <a:t>‹#›</a:t>
            </a:fld>
            <a:endParaRPr lang="en-US"/>
          </a:p>
        </p:txBody>
      </p:sp>
    </p:spTree>
    <p:extLst>
      <p:ext uri="{BB962C8B-B14F-4D97-AF65-F5344CB8AC3E}">
        <p14:creationId xmlns:p14="http://schemas.microsoft.com/office/powerpoint/2010/main" val="304698495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defPPr>
              <a:defRPr kern="1200" smtId="4294967295"/>
            </a:defPPr>
            <a:lvl1pPr algn="l">
              <a:defRPr sz="9700" b="1"/>
            </a:lvl1pPr>
          </a:lstStyle>
          <a:p>
            <a:r>
              <a:rPr lang="en-US"/>
              <a:t>Click to edit Master title style</a:t>
            </a:r>
          </a:p>
        </p:txBody>
      </p:sp>
      <p:sp>
        <p:nvSpPr>
          <p:cNvPr id="3" name="Content Placeholder 2"/>
          <p:cNvSpPr>
            <a:spLocks noGrp="1"/>
          </p:cNvSpPr>
          <p:nvPr>
            <p:ph idx="1"/>
          </p:nvPr>
        </p:nvSpPr>
        <p:spPr>
          <a:xfrm>
            <a:off x="17160239" y="1310641"/>
            <a:ext cx="24536400" cy="28094942"/>
          </a:xfrm>
        </p:spPr>
        <p:txBody>
          <a:bodyPr/>
          <a:lstStyle>
            <a:defPPr>
              <a:defRPr kern="1200" smtId="4294967295"/>
            </a:defPPr>
            <a:lvl1pPr>
              <a:defRPr sz="15400"/>
            </a:lvl1pPr>
            <a:lvl2pPr>
              <a:defRPr sz="13400"/>
            </a:lvl2pPr>
            <a:lvl3pPr>
              <a:defRPr sz="115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1"/>
            <a:ext cx="14439903" cy="22517103"/>
          </a:xfrm>
        </p:spPr>
        <p:txBody>
          <a:bodyPr/>
          <a:lstStyle>
            <a:defPPr>
              <a:defRPr kern="1200" smtId="4294967295"/>
            </a:defPPr>
            <a:lvl1pPr marL="0" indent="0">
              <a:buNone/>
              <a:defRPr sz="6700"/>
            </a:lvl1pPr>
            <a:lvl2pPr marL="2194514" indent="0">
              <a:buNone/>
              <a:defRPr sz="5700"/>
            </a:lvl2pPr>
            <a:lvl3pPr marL="4389028" indent="0">
              <a:buNone/>
              <a:defRPr sz="4800"/>
            </a:lvl3pPr>
            <a:lvl4pPr marL="6583543" indent="0">
              <a:buNone/>
              <a:defRPr sz="4300"/>
            </a:lvl4pPr>
            <a:lvl5pPr marL="8778057" indent="0">
              <a:buNone/>
              <a:defRPr sz="4300"/>
            </a:lvl5pPr>
            <a:lvl6pPr marL="10972571" indent="0">
              <a:buNone/>
              <a:defRPr sz="4300"/>
            </a:lvl6pPr>
            <a:lvl7pPr marL="13167085" indent="0">
              <a:buNone/>
              <a:defRPr sz="4300"/>
            </a:lvl7pPr>
            <a:lvl8pPr marL="15361599" indent="0">
              <a:buNone/>
              <a:defRPr sz="4300"/>
            </a:lvl8pPr>
            <a:lvl9pPr marL="1755611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A1C7F76D-A730-4432-85DE-CA47D32BB251}" type="datetimeFigureOut">
              <a:rPr lang="en-US" smtClean="0"/>
              <a:t>2/12/18</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09D57CD0-55F5-4017-8E2F-F1A5FF8435B8}" type="slidenum">
              <a:rPr lang="en-US" smtClean="0"/>
              <a:t>‹#›</a:t>
            </a:fld>
            <a:endParaRPr lang="en-US"/>
          </a:p>
        </p:txBody>
      </p:sp>
    </p:spTree>
    <p:extLst>
      <p:ext uri="{BB962C8B-B14F-4D97-AF65-F5344CB8AC3E}">
        <p14:creationId xmlns:p14="http://schemas.microsoft.com/office/powerpoint/2010/main" val="158126206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1" cy="2720343"/>
          </a:xfrm>
        </p:spPr>
        <p:txBody>
          <a:bodyPr anchor="b"/>
          <a:lstStyle>
            <a:defPPr>
              <a:defRPr kern="1200" smtId="4294967295"/>
            </a:defPPr>
            <a:lvl1pPr algn="l">
              <a:defRPr sz="9700" b="1"/>
            </a:lvl1pPr>
          </a:lstStyle>
          <a:p>
            <a:r>
              <a:rPr lang="en-US"/>
              <a:t>Click to edit Master title style</a:t>
            </a:r>
          </a:p>
        </p:txBody>
      </p:sp>
      <p:sp>
        <p:nvSpPr>
          <p:cNvPr id="3" name="Picture Placeholder 2"/>
          <p:cNvSpPr>
            <a:spLocks noGrp="1"/>
          </p:cNvSpPr>
          <p:nvPr>
            <p:ph type="pic" idx="1"/>
          </p:nvPr>
        </p:nvSpPr>
        <p:spPr>
          <a:xfrm>
            <a:off x="8602983" y="2941320"/>
            <a:ext cx="26334721" cy="19751039"/>
          </a:xfrm>
        </p:spPr>
        <p:txBody>
          <a:bodyPr/>
          <a:lstStyle>
            <a:defPPr>
              <a:defRPr kern="1200" smtId="4294967295"/>
            </a:defPPr>
            <a:lvl1pPr marL="0" indent="0">
              <a:buNone/>
              <a:defRPr sz="15400"/>
            </a:lvl1pPr>
            <a:lvl2pPr marL="2194514" indent="0">
              <a:buNone/>
              <a:defRPr sz="13400"/>
            </a:lvl2pPr>
            <a:lvl3pPr marL="4389028" indent="0">
              <a:buNone/>
              <a:defRPr sz="11500"/>
            </a:lvl3pPr>
            <a:lvl4pPr marL="6583543" indent="0">
              <a:buNone/>
              <a:defRPr sz="9700"/>
            </a:lvl4pPr>
            <a:lvl5pPr marL="8778057" indent="0">
              <a:buNone/>
              <a:defRPr sz="9700"/>
            </a:lvl5pPr>
            <a:lvl6pPr marL="10972571" indent="0">
              <a:buNone/>
              <a:defRPr sz="9700"/>
            </a:lvl6pPr>
            <a:lvl7pPr marL="13167085" indent="0">
              <a:buNone/>
              <a:defRPr sz="9700"/>
            </a:lvl7pPr>
            <a:lvl8pPr marL="15361599" indent="0">
              <a:buNone/>
              <a:defRPr sz="9700"/>
            </a:lvl8pPr>
            <a:lvl9pPr marL="17556114" indent="0">
              <a:buNone/>
              <a:defRPr sz="9700"/>
            </a:lvl9pPr>
          </a:lstStyle>
          <a:p>
            <a:endParaRPr lang="en-US"/>
          </a:p>
        </p:txBody>
      </p:sp>
      <p:sp>
        <p:nvSpPr>
          <p:cNvPr id="4" name="Text Placeholder 3"/>
          <p:cNvSpPr>
            <a:spLocks noGrp="1"/>
          </p:cNvSpPr>
          <p:nvPr>
            <p:ph type="body" sz="half" idx="2"/>
          </p:nvPr>
        </p:nvSpPr>
        <p:spPr>
          <a:xfrm>
            <a:off x="8602983" y="25763223"/>
            <a:ext cx="26334721" cy="3863337"/>
          </a:xfrm>
        </p:spPr>
        <p:txBody>
          <a:bodyPr/>
          <a:lstStyle>
            <a:defPPr>
              <a:defRPr kern="1200" smtId="4294967295"/>
            </a:defPPr>
            <a:lvl1pPr marL="0" indent="0">
              <a:buNone/>
              <a:defRPr sz="6700"/>
            </a:lvl1pPr>
            <a:lvl2pPr marL="2194514" indent="0">
              <a:buNone/>
              <a:defRPr sz="5700"/>
            </a:lvl2pPr>
            <a:lvl3pPr marL="4389028" indent="0">
              <a:buNone/>
              <a:defRPr sz="4800"/>
            </a:lvl3pPr>
            <a:lvl4pPr marL="6583543" indent="0">
              <a:buNone/>
              <a:defRPr sz="4300"/>
            </a:lvl4pPr>
            <a:lvl5pPr marL="8778057" indent="0">
              <a:buNone/>
              <a:defRPr sz="4300"/>
            </a:lvl5pPr>
            <a:lvl6pPr marL="10972571" indent="0">
              <a:buNone/>
              <a:defRPr sz="4300"/>
            </a:lvl6pPr>
            <a:lvl7pPr marL="13167085" indent="0">
              <a:buNone/>
              <a:defRPr sz="4300"/>
            </a:lvl7pPr>
            <a:lvl8pPr marL="15361599" indent="0">
              <a:buNone/>
              <a:defRPr sz="4300"/>
            </a:lvl8pPr>
            <a:lvl9pPr marL="1755611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A1C7F76D-A730-4432-85DE-CA47D32BB251}" type="datetimeFigureOut">
              <a:rPr lang="en-US" smtClean="0"/>
              <a:t>2/12/18</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09D57CD0-55F5-4017-8E2F-F1A5FF8435B8}" type="slidenum">
              <a:rPr lang="en-US" smtClean="0"/>
              <a:t>‹#›</a:t>
            </a:fld>
            <a:endParaRPr lang="en-US"/>
          </a:p>
        </p:txBody>
      </p:sp>
    </p:spTree>
    <p:extLst>
      <p:ext uri="{BB962C8B-B14F-4D97-AF65-F5344CB8AC3E}">
        <p14:creationId xmlns:p14="http://schemas.microsoft.com/office/powerpoint/2010/main" val="1114417114"/>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79" cy="5486400"/>
          </a:xfrm>
          <a:prstGeom prst="rect">
            <a:avLst/>
          </a:prstGeom>
        </p:spPr>
        <p:txBody>
          <a:bodyPr vert="horz" lIns="438903" tIns="219451" rIns="438903" bIns="219451"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2194560" y="7680962"/>
            <a:ext cx="39502079" cy="21724623"/>
          </a:xfrm>
          <a:prstGeom prst="rect">
            <a:avLst/>
          </a:prstGeom>
        </p:spPr>
        <p:txBody>
          <a:bodyPr vert="horz" lIns="438903" tIns="219451" rIns="438903" bIns="219451"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03" tIns="219451" rIns="438903" bIns="219451" rtlCol="0" anchor="ctr"/>
          <a:lstStyle>
            <a:defPPr>
              <a:defRPr kern="1200" smtId="4294967295"/>
            </a:defPPr>
            <a:lvl1pPr algn="l">
              <a:defRPr sz="5700">
                <a:solidFill>
                  <a:schemeClr val="tx1">
                    <a:tint val="75000"/>
                  </a:schemeClr>
                </a:solidFill>
              </a:defRPr>
            </a:lvl1pPr>
          </a:lstStyle>
          <a:p>
            <a:fld id="{A1C7F76D-A730-4432-85DE-CA47D32BB251}" type="datetimeFigureOut">
              <a:rPr lang="en-US" smtClean="0"/>
              <a:t>2/12/18</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903" tIns="219451" rIns="438903" bIns="219451" rtlCol="0" anchor="ctr"/>
          <a:lstStyle>
            <a:defPPr>
              <a:defRPr kern="1200" smtId="4294967295"/>
            </a:defPPr>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903" tIns="219451" rIns="438903" bIns="219451" rtlCol="0" anchor="ctr"/>
          <a:lstStyle>
            <a:defPPr>
              <a:defRPr kern="1200" smtId="4294967295"/>
            </a:defPPr>
            <a:lvl1pPr algn="r">
              <a:defRPr sz="5700">
                <a:solidFill>
                  <a:schemeClr val="tx1">
                    <a:tint val="75000"/>
                  </a:schemeClr>
                </a:solidFill>
              </a:defRPr>
            </a:lvl1pPr>
          </a:lstStyle>
          <a:p>
            <a:fld id="{09D57CD0-55F5-4017-8E2F-F1A5FF8435B8}" type="slidenum">
              <a:rPr lang="en-US" smtClean="0"/>
              <a:t>‹#›</a:t>
            </a:fld>
            <a:endParaRPr lang="en-US"/>
          </a:p>
        </p:txBody>
      </p:sp>
      <p:pic>
        <p:nvPicPr>
          <p:cNvPr id="7" name="New picture"/>
          <p:cNvPicPr/>
          <p:nvPr/>
        </p:nvPicPr>
        <p:blipFill dpi="0">
          <a:blip r:embed="rId13"/>
          <a:stretch>
            <a:fillRect/>
          </a:stretch>
        </p:blipFill>
        <p:spPr>
          <a:xfrm rot="16200000">
            <a:off x="-11506200" y="16459200"/>
            <a:ext cx="14274800" cy="4368800"/>
          </a:xfrm>
          <a:prstGeom prst="rect">
            <a:avLst/>
          </a:prstGeom>
        </p:spPr>
      </p:pic>
      <p:pic>
        <p:nvPicPr>
          <p:cNvPr id="8" name="New picture"/>
          <p:cNvPicPr/>
          <p:nvPr/>
        </p:nvPicPr>
        <p:blipFill dpi="0">
          <a:blip r:embed="rId13"/>
          <a:stretch>
            <a:fillRect/>
          </a:stretch>
        </p:blipFill>
        <p:spPr>
          <a:xfrm rot="5400000">
            <a:off x="41122600" y="16459200"/>
            <a:ext cx="14274800" cy="4368800"/>
          </a:xfrm>
          <a:prstGeom prst="rect">
            <a:avLst/>
          </a:prstGeom>
        </p:spPr>
      </p:pic>
      <p:pic>
        <p:nvPicPr>
          <p:cNvPr id="9" name="New picture"/>
          <p:cNvPicPr/>
          <p:nvPr/>
        </p:nvPicPr>
        <p:blipFill dpi="0">
          <a:blip r:embed="rId14"/>
          <a:stretch>
            <a:fillRect/>
          </a:stretch>
        </p:blipFill>
        <p:spPr>
          <a:xfrm>
            <a:off x="6661150" y="33426400"/>
            <a:ext cx="30568900" cy="1549400"/>
          </a:xfrm>
          <a:prstGeom prst="rect">
            <a:avLst/>
          </a:prstGeom>
        </p:spPr>
      </p:pic>
      <p:sp>
        <p:nvSpPr>
          <p:cNvPr id="10" name="New shape"/>
          <p:cNvSpPr/>
          <p:nvPr/>
        </p:nvSpPr>
        <p:spPr>
          <a:xfrm>
            <a:off x="666115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l"/>
            <a:r>
              <a:rPr sz="4880">
                <a:solidFill>
                  <a:srgbClr val="808080"/>
                </a:solidFill>
              </a:rPr>
              <a:t>Template ID: basicprofessional  Size: 48x36 (trifold)</a:t>
            </a:r>
          </a:p>
        </p:txBody>
      </p:sp>
    </p:spTree>
    <p:extLst>
      <p:ext uri="{BB962C8B-B14F-4D97-AF65-F5344CB8AC3E}">
        <p14:creationId xmlns:p14="http://schemas.microsoft.com/office/powerpoint/2010/main" val="1191322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389028" rtl="0" eaLnBrk="1" latinLnBrk="0" hangingPunct="1">
        <a:spcBef>
          <a:spcPct val="0"/>
        </a:spcBef>
        <a:buNone/>
        <a:defRPr sz="21100" kern="1200">
          <a:solidFill>
            <a:schemeClr val="tx1"/>
          </a:solidFill>
          <a:latin typeface="+mj-lt"/>
          <a:ea typeface="+mj-ea"/>
          <a:cs typeface="+mj-cs"/>
        </a:defRPr>
      </a:lvl1pPr>
    </p:titleStyle>
    <p:bodyStyle>
      <a:defPPr>
        <a:defRPr kern="1200" smtId="4294967295"/>
      </a:defPPr>
      <a:lvl1pPr marL="1645886" indent="-1645886" algn="l" defTabSz="4389028"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p:bodyStyle>
    <p:otherStyle>
      <a:defPPr>
        <a:defRPr lang="en-US"/>
      </a:defPPr>
      <a:lvl1pPr marL="0" algn="l" defTabSz="4389028" rtl="0" eaLnBrk="1" latinLnBrk="0" hangingPunct="1">
        <a:defRPr sz="8700" kern="1200">
          <a:solidFill>
            <a:schemeClr val="tx1"/>
          </a:solidFill>
          <a:latin typeface="+mn-lt"/>
          <a:ea typeface="+mn-ea"/>
          <a:cs typeface="+mn-cs"/>
        </a:defRPr>
      </a:lvl1pPr>
      <a:lvl2pPr marL="2194514" algn="l" defTabSz="4389028" rtl="0" eaLnBrk="1" latinLnBrk="0" hangingPunct="1">
        <a:defRPr sz="8700" kern="1200">
          <a:solidFill>
            <a:schemeClr val="tx1"/>
          </a:solidFill>
          <a:latin typeface="+mn-lt"/>
          <a:ea typeface="+mn-ea"/>
          <a:cs typeface="+mn-cs"/>
        </a:defRPr>
      </a:lvl2pPr>
      <a:lvl3pPr marL="4389028" algn="l" defTabSz="4389028" rtl="0" eaLnBrk="1" latinLnBrk="0" hangingPunct="1">
        <a:defRPr sz="8700" kern="1200">
          <a:solidFill>
            <a:schemeClr val="tx1"/>
          </a:solidFill>
          <a:latin typeface="+mn-lt"/>
          <a:ea typeface="+mn-ea"/>
          <a:cs typeface="+mn-cs"/>
        </a:defRPr>
      </a:lvl3pPr>
      <a:lvl4pPr marL="6583543" algn="l" defTabSz="4389028" rtl="0" eaLnBrk="1" latinLnBrk="0" hangingPunct="1">
        <a:defRPr sz="8700" kern="1200">
          <a:solidFill>
            <a:schemeClr val="tx1"/>
          </a:solidFill>
          <a:latin typeface="+mn-lt"/>
          <a:ea typeface="+mn-ea"/>
          <a:cs typeface="+mn-cs"/>
        </a:defRPr>
      </a:lvl4pPr>
      <a:lvl5pPr marL="8778057" algn="l" defTabSz="4389028" rtl="0" eaLnBrk="1" latinLnBrk="0" hangingPunct="1">
        <a:defRPr sz="8700" kern="1200">
          <a:solidFill>
            <a:schemeClr val="tx1"/>
          </a:solidFill>
          <a:latin typeface="+mn-lt"/>
          <a:ea typeface="+mn-ea"/>
          <a:cs typeface="+mn-cs"/>
        </a:defRPr>
      </a:lvl5pPr>
      <a:lvl6pPr marL="10972571" algn="l" defTabSz="4389028" rtl="0" eaLnBrk="1" latinLnBrk="0" hangingPunct="1">
        <a:defRPr sz="8700" kern="1200">
          <a:solidFill>
            <a:schemeClr val="tx1"/>
          </a:solidFill>
          <a:latin typeface="+mn-lt"/>
          <a:ea typeface="+mn-ea"/>
          <a:cs typeface="+mn-cs"/>
        </a:defRPr>
      </a:lvl6pPr>
      <a:lvl7pPr marL="13167085" algn="l" defTabSz="4389028" rtl="0" eaLnBrk="1" latinLnBrk="0" hangingPunct="1">
        <a:defRPr sz="8700" kern="1200">
          <a:solidFill>
            <a:schemeClr val="tx1"/>
          </a:solidFill>
          <a:latin typeface="+mn-lt"/>
          <a:ea typeface="+mn-ea"/>
          <a:cs typeface="+mn-cs"/>
        </a:defRPr>
      </a:lvl7pPr>
      <a:lvl8pPr marL="15361599" algn="l" defTabSz="4389028" rtl="0" eaLnBrk="1" latinLnBrk="0" hangingPunct="1">
        <a:defRPr sz="8700" kern="1200">
          <a:solidFill>
            <a:schemeClr val="tx1"/>
          </a:solidFill>
          <a:latin typeface="+mn-lt"/>
          <a:ea typeface="+mn-ea"/>
          <a:cs typeface="+mn-cs"/>
        </a:defRPr>
      </a:lvl8pPr>
      <a:lvl9pPr marL="17556114" algn="l" defTabSz="4389028"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8.tiff"/><Relationship Id="rId21" Type="http://schemas.openxmlformats.org/officeDocument/2006/relationships/image" Target="../media/image19.tiff"/><Relationship Id="rId22" Type="http://schemas.openxmlformats.org/officeDocument/2006/relationships/image" Target="../media/image20.tiff"/><Relationship Id="rId23" Type="http://schemas.openxmlformats.org/officeDocument/2006/relationships/image" Target="../media/image21.tiff"/><Relationship Id="rId24" Type="http://schemas.openxmlformats.org/officeDocument/2006/relationships/image" Target="../media/image22.png"/><Relationship Id="rId25" Type="http://schemas.openxmlformats.org/officeDocument/2006/relationships/image" Target="../media/image23.tiff"/><Relationship Id="rId26" Type="http://schemas.openxmlformats.org/officeDocument/2006/relationships/image" Target="../media/image24.png"/><Relationship Id="rId27" Type="http://schemas.openxmlformats.org/officeDocument/2006/relationships/image" Target="../media/image25.png"/><Relationship Id="rId28" Type="http://schemas.openxmlformats.org/officeDocument/2006/relationships/image" Target="../media/image26.png"/><Relationship Id="rId29" Type="http://schemas.openxmlformats.org/officeDocument/2006/relationships/image" Target="../media/image27.tiff"/><Relationship Id="rId30" Type="http://schemas.openxmlformats.org/officeDocument/2006/relationships/image" Target="../media/image28.png"/><Relationship Id="rId10" Type="http://schemas.openxmlformats.org/officeDocument/2006/relationships/image" Target="../media/image8.jpe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jpe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topbots.com/" TargetMode="External"/><Relationship Id="rId4" Type="http://schemas.openxmlformats.org/officeDocument/2006/relationships/image" Target="../media/image3.emf"/><Relationship Id="rId5" Type="http://schemas.openxmlformats.org/officeDocument/2006/relationships/image" Target="../media/image4.jpeg"/><Relationship Id="rId6" Type="http://schemas.microsoft.com/office/2007/relationships/hdphoto" Target="../media/hdphoto1.wdp"/><Relationship Id="rId7" Type="http://schemas.openxmlformats.org/officeDocument/2006/relationships/image" Target="../media/image5.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11473" y="347599"/>
            <a:ext cx="43891203" cy="32298712"/>
          </a:xfrm>
          <a:prstGeom prst="rect">
            <a:avLst/>
          </a:prstGeom>
          <a:gradFill flip="none" rotWithShape="1">
            <a:gsLst>
              <a:gs pos="0">
                <a:schemeClr val="accent1">
                  <a:lumMod val="40000"/>
                  <a:lumOff val="60000"/>
                </a:schemeClr>
              </a:gs>
              <a:gs pos="54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p>
        </p:txBody>
      </p:sp>
      <p:sp>
        <p:nvSpPr>
          <p:cNvPr id="47" name="Rectangle 46"/>
          <p:cNvSpPr/>
          <p:nvPr/>
        </p:nvSpPr>
        <p:spPr>
          <a:xfrm>
            <a:off x="-3" y="-1"/>
            <a:ext cx="43891203" cy="2805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48" name="Rectangle 47"/>
          <p:cNvSpPr/>
          <p:nvPr/>
        </p:nvSpPr>
        <p:spPr>
          <a:xfrm>
            <a:off x="11473" y="32606866"/>
            <a:ext cx="43891203" cy="3090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p>
        </p:txBody>
      </p:sp>
      <p:grpSp>
        <p:nvGrpSpPr>
          <p:cNvPr id="33" name="Group 31"/>
          <p:cNvGrpSpPr/>
          <p:nvPr/>
        </p:nvGrpSpPr>
        <p:grpSpPr>
          <a:xfrm>
            <a:off x="10560050" y="0"/>
            <a:ext cx="22745700" cy="32994600"/>
            <a:chOff x="10560050" y="0"/>
            <a:chExt cx="22745700" cy="32994600"/>
          </a:xfrm>
          <a:solidFill>
            <a:srgbClr val="92D050"/>
          </a:solidFill>
        </p:grpSpPr>
        <p:sp>
          <p:nvSpPr>
            <p:cNvPr id="34" name="Rectangle 50"/>
            <p:cNvSpPr>
              <a:spLocks noChangeArrowheads="1"/>
            </p:cNvSpPr>
            <p:nvPr/>
          </p:nvSpPr>
          <p:spPr bwMode="auto">
            <a:xfrm>
              <a:off x="10594975" y="0"/>
              <a:ext cx="328613" cy="32918400"/>
            </a:xfrm>
            <a:prstGeom prst="rect">
              <a:avLst/>
            </a:prstGeom>
            <a:grpFill/>
            <a:ln>
              <a:noFill/>
            </a:ln>
            <a:extLst>
              <a:ext uri="{91240B29-F687-4F45-9708-019B960494DF}">
                <a14:hiddenLine xmlns:a14="http://schemas.microsoft.com/office/drawing/2010/main" w="9525" algn="ctr">
                  <a:solidFill>
                    <a:srgbClr val="000000"/>
                  </a:solidFill>
                  <a:round/>
                  <a:headEnd/>
                  <a:tailEnd/>
                </a14:hiddenLine>
              </a:ext>
            </a:extLst>
          </p:spPr>
          <p:txBody>
            <a:bodyPr/>
            <a:lstStyle>
              <a:defPPr>
                <a:defRPr kern="1200" smtId="4294967295"/>
              </a:defPPr>
            </a:lstStyle>
            <a:p>
              <a:pPr defTabSz="4703763"/>
              <a:endParaRPr lang="en-US" sz="3800"/>
            </a:p>
          </p:txBody>
        </p:sp>
        <p:sp>
          <p:nvSpPr>
            <p:cNvPr id="36" name="TextBox 51"/>
            <p:cNvSpPr txBox="1">
              <a:spLocks noChangeArrowheads="1"/>
            </p:cNvSpPr>
            <p:nvPr/>
          </p:nvSpPr>
          <p:spPr bwMode="auto">
            <a:xfrm rot="16200000">
              <a:off x="-5648325" y="16414750"/>
              <a:ext cx="32786638" cy="369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dirty="0">
                  <a:solidFill>
                    <a:schemeClr val="bg1"/>
                  </a:solidFill>
                  <a:latin typeface="Arial" pitchFamily="34" charset="0"/>
                </a:rPr>
                <a:t>TRIFOLD AREA – THIS GUIDE WILL BE REMOVED BEFORE PRINTING – TRIFOLD AREA – THIS GUIDE WILL BE REMOVED BEFORE PRINTING – TRIFOLD AREA – THIS GUIDE WILL BE REMOVED BEFORE PRINTING – TRIFOLD AREA – THIS GUIDE WILL BE REMOVED BEFORE PRINTING – TRIFOLD </a:t>
              </a:r>
            </a:p>
          </p:txBody>
        </p:sp>
        <p:sp>
          <p:nvSpPr>
            <p:cNvPr id="37" name="Rectangle 48"/>
            <p:cNvSpPr>
              <a:spLocks noChangeArrowheads="1"/>
            </p:cNvSpPr>
            <p:nvPr/>
          </p:nvSpPr>
          <p:spPr bwMode="auto">
            <a:xfrm>
              <a:off x="32967612" y="0"/>
              <a:ext cx="330200" cy="32918400"/>
            </a:xfrm>
            <a:prstGeom prst="rect">
              <a:avLst/>
            </a:prstGeom>
            <a:grpFill/>
            <a:ln>
              <a:noFill/>
            </a:ln>
            <a:extLst>
              <a:ext uri="{91240B29-F687-4F45-9708-019B960494DF}">
                <a14:hiddenLine xmlns:a14="http://schemas.microsoft.com/office/drawing/2010/main" w="9525" algn="ctr">
                  <a:solidFill>
                    <a:srgbClr val="000000"/>
                  </a:solidFill>
                  <a:round/>
                  <a:headEnd/>
                  <a:tailEnd/>
                </a14:hiddenLine>
              </a:ext>
            </a:extLst>
          </p:spPr>
          <p:txBody>
            <a:bodyPr/>
            <a:lstStyle>
              <a:defPPr>
                <a:defRPr kern="1200" smtId="4294967295"/>
              </a:defPPr>
            </a:lstStyle>
            <a:p>
              <a:pPr defTabSz="4703763"/>
              <a:endParaRPr lang="en-US" sz="3800"/>
            </a:p>
          </p:txBody>
        </p:sp>
        <p:sp>
          <p:nvSpPr>
            <p:cNvPr id="38" name="TextBox 49"/>
            <p:cNvSpPr txBox="1">
              <a:spLocks noChangeArrowheads="1"/>
            </p:cNvSpPr>
            <p:nvPr/>
          </p:nvSpPr>
          <p:spPr bwMode="auto">
            <a:xfrm rot="-5400000">
              <a:off x="16726694" y="16415544"/>
              <a:ext cx="32788225" cy="369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dirty="0">
                  <a:solidFill>
                    <a:schemeClr val="bg1"/>
                  </a:solidFill>
                  <a:latin typeface="Arial" pitchFamily="34" charset="0"/>
                </a:rPr>
                <a:t>TRIFOLD AREA – THIS GUIDE WILL BE REMOVED BEFORE PRINTING – TRIFOLD AREA – THIS GUIDE WILL BE REMOVED BEFORE PRINTING – TRIFOLD AREA – THIS GUIDE WILL BE REMOVED BEFORE PRINTING – TRIFOLD AREA – THIS GUIDE WILL BE REMOVED BEFORE PRINTING – TRIFOLD</a:t>
              </a:r>
            </a:p>
          </p:txBody>
        </p:sp>
      </p:grpSp>
      <p:sp>
        <p:nvSpPr>
          <p:cNvPr id="94" name="TextBox 93"/>
          <p:cNvSpPr txBox="1"/>
          <p:nvPr/>
        </p:nvSpPr>
        <p:spPr>
          <a:xfrm>
            <a:off x="11027978" y="438347"/>
            <a:ext cx="10227076" cy="4093428"/>
          </a:xfrm>
          <a:prstGeom prst="rect">
            <a:avLst/>
          </a:prstGeom>
          <a:noFill/>
          <a:effectLst>
            <a:softEdge rad="31750"/>
          </a:effectLst>
        </p:spPr>
        <p:txBody>
          <a:bodyPr wrap="square" rtlCol="0">
            <a:spAutoFit/>
          </a:bodyPr>
          <a:lstStyle>
            <a:defPPr>
              <a:defRPr kern="1200" smtId="4294967295"/>
            </a:defPPr>
          </a:lstStyle>
          <a:p>
            <a:r>
              <a:rPr lang="en-US" sz="3600" dirty="0">
                <a:latin typeface="Arial Black" pitchFamily="34" charset="0"/>
              </a:rPr>
              <a:t>Materials &amp; Methods</a:t>
            </a:r>
          </a:p>
          <a:p>
            <a:endParaRPr lang="en-US" sz="2800" dirty="0"/>
          </a:p>
          <a:p>
            <a:r>
              <a:rPr lang="en-US" sz="2800" dirty="0"/>
              <a:t>          </a:t>
            </a:r>
            <a:r>
              <a:rPr lang="en-US" sz="2400" dirty="0">
                <a:latin typeface="Times New Roman" panose="02020603050405020304" pitchFamily="18" charset="0"/>
                <a:cs typeface="Times New Roman" panose="02020603050405020304" pitchFamily="18" charset="0"/>
              </a:rPr>
              <a:t>My project can be split into three stages of work. The first stage is where the  auto-encoder model for anomaly detection was constructed. The second stage is where the object classifier was re-trained to classify relevant objects. The final stage is when the models are compiled into binary graphs and deployed to the autonomous device. </a:t>
            </a:r>
          </a:p>
          <a:p>
            <a:endParaRPr lang="en-US" sz="2400" dirty="0">
              <a:latin typeface="Times New Roman" panose="02020603050405020304" pitchFamily="18" charset="0"/>
              <a:cs typeface="Times New Roman" panose="02020603050405020304" pitchFamily="18" charset="0"/>
            </a:endParaRPr>
          </a:p>
          <a:p>
            <a:endParaRPr lang="en-US" sz="2400" dirty="0"/>
          </a:p>
          <a:p>
            <a:endParaRPr lang="en-US" sz="2400" dirty="0">
              <a:latin typeface="Arial Black" pitchFamily="34" charset="0"/>
            </a:endParaRPr>
          </a:p>
        </p:txBody>
      </p:sp>
      <p:sp>
        <p:nvSpPr>
          <p:cNvPr id="100" name="TextBox 99"/>
          <p:cNvSpPr txBox="1"/>
          <p:nvPr/>
        </p:nvSpPr>
        <p:spPr>
          <a:xfrm>
            <a:off x="33480968" y="404980"/>
            <a:ext cx="10227076" cy="646331"/>
          </a:xfrm>
          <a:prstGeom prst="rect">
            <a:avLst/>
          </a:prstGeom>
          <a:noFill/>
          <a:effectLst>
            <a:softEdge rad="31750"/>
          </a:effectLst>
        </p:spPr>
        <p:txBody>
          <a:bodyPr wrap="square" rtlCol="0">
            <a:spAutoFit/>
          </a:bodyPr>
          <a:lstStyle>
            <a:defPPr>
              <a:defRPr kern="1200" smtId="4294967295"/>
            </a:defPPr>
          </a:lstStyle>
          <a:p>
            <a:r>
              <a:rPr lang="en-US" sz="3600" dirty="0">
                <a:latin typeface="Arial Black" pitchFamily="34" charset="0"/>
              </a:rPr>
              <a:t>Discussion</a:t>
            </a:r>
          </a:p>
        </p:txBody>
      </p:sp>
      <p:sp>
        <p:nvSpPr>
          <p:cNvPr id="88" name="TextBox 87"/>
          <p:cNvSpPr txBox="1"/>
          <p:nvPr/>
        </p:nvSpPr>
        <p:spPr>
          <a:xfrm>
            <a:off x="33413191" y="15594968"/>
            <a:ext cx="10227076" cy="646331"/>
          </a:xfrm>
          <a:prstGeom prst="rect">
            <a:avLst/>
          </a:prstGeom>
          <a:noFill/>
          <a:effectLst>
            <a:softEdge rad="31750"/>
          </a:effectLst>
        </p:spPr>
        <p:txBody>
          <a:bodyPr wrap="square" rtlCol="0">
            <a:spAutoFit/>
          </a:bodyPr>
          <a:lstStyle>
            <a:defPPr>
              <a:defRPr kern="1200" smtId="4294967295"/>
            </a:defPPr>
          </a:lstStyle>
          <a:p>
            <a:r>
              <a:rPr lang="en-US" sz="3600" dirty="0">
                <a:latin typeface="Arial Black" pitchFamily="34" charset="0"/>
              </a:rPr>
              <a:t>Conclusion</a:t>
            </a:r>
          </a:p>
        </p:txBody>
      </p:sp>
      <p:sp>
        <p:nvSpPr>
          <p:cNvPr id="89" name="Rectangle 88"/>
          <p:cNvSpPr/>
          <p:nvPr/>
        </p:nvSpPr>
        <p:spPr>
          <a:xfrm>
            <a:off x="33413191" y="16230503"/>
            <a:ext cx="9857035" cy="82296"/>
          </a:xfrm>
          <a:prstGeom prst="rect">
            <a:avLst/>
          </a:prstGeom>
          <a:solidFill>
            <a:schemeClr val="accent2">
              <a:lumMod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59" name="TextBox 58"/>
          <p:cNvSpPr txBox="1"/>
          <p:nvPr/>
        </p:nvSpPr>
        <p:spPr>
          <a:xfrm>
            <a:off x="33483726" y="13422651"/>
            <a:ext cx="9652269" cy="16281380"/>
          </a:xfrm>
          <a:prstGeom prst="rect">
            <a:avLst/>
          </a:prstGeom>
          <a:noFill/>
        </p:spPr>
        <p:txBody>
          <a:bodyPr wrap="square" rtlCol="0">
            <a:spAutoFit/>
          </a:bodyPr>
          <a:lstStyle>
            <a:defPPr>
              <a:defRPr kern="1200" smtId="4294967295"/>
            </a:defPPr>
          </a:lstStyle>
          <a:p>
            <a:r>
              <a:rPr lang="en-US" sz="2400" dirty="0"/>
              <a:t>         </a:t>
            </a:r>
          </a:p>
          <a:p>
            <a:endParaRPr lang="en-US" sz="2400" dirty="0"/>
          </a:p>
          <a:p>
            <a:endParaRPr lang="en-US" sz="2400" dirty="0"/>
          </a:p>
          <a:p>
            <a:endParaRPr lang="en-US" sz="2400" dirty="0"/>
          </a:p>
          <a:p>
            <a:r>
              <a:rPr lang="en-US" sz="2400" dirty="0"/>
              <a:t>		</a:t>
            </a:r>
          </a:p>
          <a:p>
            <a:r>
              <a:rPr lang="en-US" sz="2400" dirty="0"/>
              <a:t>		</a:t>
            </a:r>
          </a:p>
          <a:p>
            <a:endParaRPr lang="en-US" sz="2400" dirty="0"/>
          </a:p>
          <a:p>
            <a:endParaRPr lang="en-US" sz="2400" dirty="0"/>
          </a:p>
          <a:p>
            <a:r>
              <a:rPr lang="en-US" sz="2400" dirty="0"/>
              <a:t>This project reported on the possibilities of creating a novel implementation of transfer learning by combining anomaly detection and object classification into one functioning “super” model. The anomaly detection part of this project was implemented using a deep auto-encoder with two layers, which achieved an 87% final testing accuracy. The auto-encoder model continually suffered from lack of quality data and lack of data in general, but the introduction of color into the model proved to be able to compensate for the amount of data that was collected. The object classification part of my project was hindered by the lack of data from the field, but this was solved by obtaining online images (Google). The re-trained </a:t>
            </a:r>
            <a:r>
              <a:rPr lang="en-US" sz="2400" dirty="0" err="1"/>
              <a:t>MobileNet</a:t>
            </a:r>
            <a:r>
              <a:rPr lang="en-US" sz="2400" dirty="0"/>
              <a:t> model achieved 93.5% accuracy on the testing dataset. Both the results from the project surpass the goals set forth in the Research Problem allowing it to be classified as a success. </a:t>
            </a:r>
          </a:p>
          <a:p>
            <a:endParaRPr lang="en-US" sz="2800" b="1" dirty="0"/>
          </a:p>
          <a:p>
            <a:r>
              <a:rPr lang="en-US" sz="2800" b="1" dirty="0"/>
              <a:t>Future Pathways</a:t>
            </a:r>
          </a:p>
          <a:p>
            <a:endParaRPr lang="en-US" sz="2400" dirty="0"/>
          </a:p>
          <a:p>
            <a:r>
              <a:rPr lang="en-US" sz="2400" dirty="0"/>
              <a:t>         Aside from the obvious improvements of increasing the accuracy of the object classification and anomaly detection models, several others exist. First, </a:t>
            </a:r>
          </a:p>
          <a:p>
            <a:pPr marL="514350" indent="-514350">
              <a:buFont typeface="+mj-lt"/>
              <a:buAutoNum type="arabicPeriod"/>
            </a:pPr>
            <a:r>
              <a:rPr lang="en-US" sz="2400" dirty="0"/>
              <a:t>The model could implement an image component separation scheme, like the scheme self-driving cars use to distinguish between cars and passengers. </a:t>
            </a:r>
          </a:p>
          <a:p>
            <a:pPr marL="514350" indent="-514350">
              <a:buFont typeface="+mj-lt"/>
              <a:buAutoNum type="arabicPeriod"/>
            </a:pPr>
            <a:r>
              <a:rPr lang="en-US" sz="2400" dirty="0"/>
              <a:t>The model could decrease the time needed for it to conduct transfer learning. </a:t>
            </a:r>
          </a:p>
          <a:p>
            <a:pPr marL="514350" indent="-514350">
              <a:buFont typeface="+mj-lt"/>
              <a:buAutoNum type="arabicPeriod"/>
            </a:pPr>
            <a:r>
              <a:rPr lang="en-US" sz="2400" dirty="0"/>
              <a:t>Another improvement could be to condense the two models into one neural network instead of two connected neural networks. </a:t>
            </a:r>
          </a:p>
          <a:p>
            <a:pPr marL="514350" indent="-514350">
              <a:buFont typeface="+mj-lt"/>
              <a:buAutoNum type="arabicPeriod"/>
            </a:pPr>
            <a:r>
              <a:rPr lang="en-US" sz="2400" dirty="0"/>
              <a:t>The model could use a Generational Adversarial Network (GAN). GANs are neural networks that have the capabilities to construct an entire dataset from a few images by varying different qualities of the image to create more data. GANs could therefore be used to construct a more extensive dataset on which to train the main model.</a:t>
            </a:r>
            <a:endParaRPr lang="en-US" sz="2800" b="1" dirty="0"/>
          </a:p>
          <a:p>
            <a:endParaRPr lang="en-US" sz="2800" b="1" dirty="0"/>
          </a:p>
          <a:p>
            <a:r>
              <a:rPr lang="en-US" sz="2800" b="1" dirty="0"/>
              <a:t>Implications</a:t>
            </a:r>
          </a:p>
          <a:p>
            <a:endParaRPr lang="en-US" sz="2800" dirty="0">
              <a:solidFill>
                <a:schemeClr val="tx1">
                  <a:lumMod val="65000"/>
                  <a:lumOff val="35000"/>
                </a:schemeClr>
              </a:solidFill>
              <a:cs typeface="Arial" pitchFamily="34" charset="0"/>
            </a:endParaRPr>
          </a:p>
        </p:txBody>
      </p:sp>
      <p:sp>
        <p:nvSpPr>
          <p:cNvPr id="45" name="TextBox 44"/>
          <p:cNvSpPr txBox="1"/>
          <p:nvPr/>
        </p:nvSpPr>
        <p:spPr>
          <a:xfrm>
            <a:off x="-14975" y="378044"/>
            <a:ext cx="10227076" cy="646332"/>
          </a:xfrm>
          <a:prstGeom prst="rect">
            <a:avLst/>
          </a:prstGeom>
          <a:noFill/>
          <a:effectLst>
            <a:softEdge rad="31750"/>
          </a:effectLst>
        </p:spPr>
        <p:txBody>
          <a:bodyPr wrap="square" rtlCol="0">
            <a:spAutoFit/>
          </a:bodyPr>
          <a:lstStyle>
            <a:defPPr>
              <a:defRPr kern="1200" smtId="4294967295"/>
            </a:defPPr>
          </a:lstStyle>
          <a:p>
            <a:r>
              <a:rPr lang="en-US" sz="3600" dirty="0">
                <a:latin typeface="Arial Black" pitchFamily="34" charset="0"/>
              </a:rPr>
              <a:t>Introduction</a:t>
            </a:r>
          </a:p>
        </p:txBody>
      </p:sp>
      <p:grpSp>
        <p:nvGrpSpPr>
          <p:cNvPr id="4" name="Group 3"/>
          <p:cNvGrpSpPr/>
          <p:nvPr/>
        </p:nvGrpSpPr>
        <p:grpSpPr>
          <a:xfrm>
            <a:off x="85733" y="20428962"/>
            <a:ext cx="10035121" cy="2118350"/>
            <a:chOff x="-181290" y="-23199428"/>
            <a:chExt cx="10035121" cy="27002275"/>
          </a:xfrm>
        </p:grpSpPr>
        <p:sp>
          <p:nvSpPr>
            <p:cNvPr id="50" name="TextBox 49"/>
            <p:cNvSpPr txBox="1"/>
            <p:nvPr/>
          </p:nvSpPr>
          <p:spPr>
            <a:xfrm>
              <a:off x="-181290" y="-23199428"/>
              <a:ext cx="9987452" cy="7417415"/>
            </a:xfrm>
            <a:prstGeom prst="rect">
              <a:avLst/>
            </a:prstGeom>
            <a:noFill/>
          </p:spPr>
          <p:txBody>
            <a:bodyPr wrap="square" rtlCol="0">
              <a:spAutoFit/>
            </a:bodyPr>
            <a:lstStyle>
              <a:defPPr>
                <a:defRPr kern="1200" smtId="4294967295"/>
              </a:defPPr>
            </a:lstStyle>
            <a:p>
              <a:r>
                <a:rPr lang="en-US" sz="2800" dirty="0">
                  <a:latin typeface="Arial Black" pitchFamily="34" charset="0"/>
                </a:rPr>
                <a:t>Solution Design</a:t>
              </a:r>
            </a:p>
            <a:p>
              <a:endParaRPr lang="en-US" sz="2800" dirty="0">
                <a:latin typeface="Arial Black" pitchFamily="34" charset="0"/>
              </a:endParaRP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latin typeface="Arial Black" pitchFamily="34" charset="0"/>
              </a:endParaRPr>
            </a:p>
          </p:txBody>
        </p:sp>
        <p:sp>
          <p:nvSpPr>
            <p:cNvPr id="55" name="Rectangle 54"/>
            <p:cNvSpPr/>
            <p:nvPr/>
          </p:nvSpPr>
          <p:spPr>
            <a:xfrm>
              <a:off x="-3204" y="3720551"/>
              <a:ext cx="9857035" cy="82296"/>
            </a:xfrm>
            <a:prstGeom prst="rect">
              <a:avLst/>
            </a:prstGeom>
            <a:solidFill>
              <a:schemeClr val="accent2">
                <a:lumMod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grpSp>
      <p:sp>
        <p:nvSpPr>
          <p:cNvPr id="76" name="TextBox 75"/>
          <p:cNvSpPr txBox="1"/>
          <p:nvPr/>
        </p:nvSpPr>
        <p:spPr>
          <a:xfrm>
            <a:off x="27316" y="10284080"/>
            <a:ext cx="10519230" cy="10433625"/>
          </a:xfrm>
          <a:prstGeom prst="rect">
            <a:avLst/>
          </a:prstGeom>
          <a:noFill/>
        </p:spPr>
        <p:txBody>
          <a:bodyPr wrap="square" rtlCol="0">
            <a:spAutoFit/>
          </a:bodyPr>
          <a:lstStyle>
            <a:defPPr>
              <a:defRPr kern="1200" smtId="4294967295"/>
            </a:defPPr>
          </a:lstStyle>
          <a:p>
            <a:r>
              <a:rPr lang="en-US" sz="2800" dirty="0">
                <a:latin typeface="Arial Black" pitchFamily="34" charset="0"/>
              </a:rPr>
              <a:t>Background</a:t>
            </a:r>
          </a:p>
          <a:p>
            <a:endParaRPr lang="en-US" sz="2800" dirty="0">
              <a:latin typeface="Calibri" charset="0"/>
              <a:ea typeface="Calibri" charset="0"/>
              <a:cs typeface="Calibri" charset="0"/>
            </a:endParaRPr>
          </a:p>
          <a:p>
            <a:r>
              <a:rPr lang="en-US" sz="2400" dirty="0">
                <a:latin typeface="Calibri" charset="0"/>
                <a:ea typeface="Calibri" charset="0"/>
                <a:cs typeface="Calibri" charset="0"/>
              </a:rPr>
              <a:t>          </a:t>
            </a:r>
            <a:r>
              <a:rPr lang="en-US" sz="2400" dirty="0">
                <a:latin typeface="Times New Roman" panose="02020603050405020304" pitchFamily="18" charset="0"/>
                <a:ea typeface="Calibri" charset="0"/>
                <a:cs typeface="Times New Roman" panose="02020603050405020304" pitchFamily="18" charset="0"/>
              </a:rPr>
              <a:t>The main machine learning structure used in this project was the auto-encoder, a neural network whose hidden layers are progressively smaller than the input and output layers, as seen in Figure 1 below. </a:t>
            </a:r>
          </a:p>
          <a:p>
            <a:endParaRPr lang="en-US" sz="2800" dirty="0">
              <a:latin typeface="Calibri" charset="0"/>
              <a:ea typeface="Calibri" charset="0"/>
              <a:cs typeface="Calibri" charset="0"/>
            </a:endParaRPr>
          </a:p>
          <a:p>
            <a:endParaRPr lang="en-US" sz="2800" dirty="0">
              <a:latin typeface="Calibri" charset="0"/>
              <a:ea typeface="Calibri" charset="0"/>
              <a:cs typeface="Calibri" charset="0"/>
            </a:endParaRPr>
          </a:p>
          <a:p>
            <a:endParaRPr lang="en-US" sz="2800" dirty="0">
              <a:latin typeface="Calibri" charset="0"/>
              <a:ea typeface="Calibri" charset="0"/>
              <a:cs typeface="Calibri" charset="0"/>
            </a:endParaRPr>
          </a:p>
          <a:p>
            <a:endParaRPr lang="en-US" sz="2800" dirty="0">
              <a:latin typeface="Calibri" charset="0"/>
              <a:ea typeface="Calibri" charset="0"/>
              <a:cs typeface="Calibri" charset="0"/>
            </a:endParaRPr>
          </a:p>
          <a:p>
            <a:pPr algn="ctr"/>
            <a:endParaRPr lang="en-US" sz="2800" dirty="0">
              <a:latin typeface="Calibri" charset="0"/>
              <a:ea typeface="Calibri" charset="0"/>
              <a:cs typeface="Calibri" charset="0"/>
            </a:endParaRPr>
          </a:p>
          <a:p>
            <a:r>
              <a:rPr lang="en-US" sz="2000" dirty="0">
                <a:latin typeface="Calibri" charset="0"/>
                <a:ea typeface="Calibri" charset="0"/>
                <a:cs typeface="Calibri" charset="0"/>
              </a:rPr>
              <a:t>. </a:t>
            </a:r>
          </a:p>
          <a:p>
            <a:endParaRPr lang="en-US" sz="2400" dirty="0">
              <a:latin typeface="Calibri" charset="0"/>
              <a:ea typeface="Calibri" charset="0"/>
              <a:cs typeface="Calibri" charset="0"/>
            </a:endParaRPr>
          </a:p>
          <a:p>
            <a:r>
              <a:rPr lang="en-US" sz="2400" dirty="0">
                <a:latin typeface="Times New Roman" panose="02020603050405020304" pitchFamily="18" charset="0"/>
                <a:ea typeface="Calibri" charset="0"/>
                <a:cs typeface="Times New Roman" panose="02020603050405020304" pitchFamily="18" charset="0"/>
              </a:rPr>
              <a:t>The goal of using an auto-encoder was to both compress images for the object classification step and to learn what was normal for a trail through a training dataset for anomaly detection.</a:t>
            </a:r>
          </a:p>
          <a:p>
            <a:r>
              <a:rPr lang="en-US" sz="2400" dirty="0">
                <a:latin typeface="Calibri" charset="0"/>
                <a:ea typeface="Calibri" charset="0"/>
                <a:cs typeface="Calibri" charset="0"/>
              </a:rPr>
              <a:t>           </a:t>
            </a:r>
            <a:r>
              <a:rPr lang="en-US" sz="2400" dirty="0">
                <a:latin typeface="Times New Roman" panose="02020603050405020304" pitchFamily="18" charset="0"/>
                <a:ea typeface="Calibri" charset="0"/>
                <a:cs typeface="Times New Roman" panose="02020603050405020304" pitchFamily="18" charset="0"/>
              </a:rPr>
              <a:t>The second structure used was that of the Convolutional Neural Network (CNN). A CNN uses multiple layers of nodes to determine basic feature of an image, starting from simple lines and edges, and building up to faces and objects. A pre-existing CNN was retrained to classify objects for my project into 4 categories (hats, backpacks, shoes, and water bottles). </a:t>
            </a:r>
          </a:p>
          <a:p>
            <a:endParaRPr lang="en-US" sz="2400" dirty="0">
              <a:latin typeface="Calibri" charset="0"/>
              <a:ea typeface="Calibri" charset="0"/>
              <a:cs typeface="Calibri" charset="0"/>
            </a:endParaRPr>
          </a:p>
          <a:p>
            <a:endParaRPr lang="en-US" sz="2400" dirty="0">
              <a:latin typeface="Calibri" charset="0"/>
              <a:ea typeface="Calibri" charset="0"/>
              <a:cs typeface="Calibri" charset="0"/>
            </a:endParaRPr>
          </a:p>
          <a:p>
            <a:endParaRPr lang="en-US" sz="2400" dirty="0">
              <a:latin typeface="Calibri" charset="0"/>
              <a:ea typeface="Calibri" charset="0"/>
              <a:cs typeface="Calibri" charset="0"/>
            </a:endParaRPr>
          </a:p>
          <a:p>
            <a:pPr algn="ctr"/>
            <a:endParaRPr lang="en-US" sz="2400" dirty="0">
              <a:latin typeface="Calibri" charset="0"/>
              <a:ea typeface="Calibri" charset="0"/>
              <a:cs typeface="Calibri" charset="0"/>
            </a:endParaRPr>
          </a:p>
          <a:p>
            <a:pPr algn="ctr"/>
            <a:endParaRPr lang="en-US" sz="2400" dirty="0">
              <a:latin typeface="Calibri" charset="0"/>
              <a:ea typeface="Calibri" charset="0"/>
              <a:cs typeface="Calibri" charset="0"/>
            </a:endParaRPr>
          </a:p>
          <a:p>
            <a:r>
              <a:rPr lang="en-US" sz="2400" dirty="0">
                <a:latin typeface="Times New Roman" panose="02020603050405020304" pitchFamily="18" charset="0"/>
                <a:ea typeface="Calibri" charset="0"/>
                <a:cs typeface="Times New Roman" panose="02020603050405020304" pitchFamily="18" charset="0"/>
              </a:rPr>
              <a:t>Figure 2. Convolutional Neural Network   Figure 3. Gradient Descent Algorithm</a:t>
            </a:r>
            <a:r>
              <a:rPr lang="en-US" sz="2800" dirty="0">
                <a:latin typeface="Times New Roman" panose="02020603050405020304" pitchFamily="18" charset="0"/>
                <a:ea typeface="Calibri" charset="0"/>
                <a:cs typeface="Times New Roman" panose="02020603050405020304" pitchFamily="18" charset="0"/>
              </a:rPr>
              <a:t> </a:t>
            </a:r>
            <a:endParaRPr lang="en-US" sz="2400" dirty="0">
              <a:latin typeface="Times New Roman" panose="02020603050405020304" pitchFamily="18" charset="0"/>
              <a:ea typeface="Calibri" charset="0"/>
              <a:cs typeface="Times New Roman" panose="02020603050405020304" pitchFamily="18" charset="0"/>
            </a:endParaRPr>
          </a:p>
          <a:p>
            <a:endParaRPr lang="en-US" sz="2000" dirty="0">
              <a:latin typeface="Calibri" charset="0"/>
              <a:ea typeface="Calibri" charset="0"/>
              <a:cs typeface="Calibri" charset="0"/>
            </a:endParaRPr>
          </a:p>
        </p:txBody>
      </p:sp>
      <p:sp>
        <p:nvSpPr>
          <p:cNvPr id="63" name="TextBox 62"/>
          <p:cNvSpPr txBox="1"/>
          <p:nvPr/>
        </p:nvSpPr>
        <p:spPr>
          <a:xfrm>
            <a:off x="11035267" y="3218038"/>
            <a:ext cx="9987452" cy="2739211"/>
          </a:xfrm>
          <a:prstGeom prst="rect">
            <a:avLst/>
          </a:prstGeom>
          <a:noFill/>
        </p:spPr>
        <p:txBody>
          <a:bodyPr wrap="square" rtlCol="0">
            <a:spAutoFit/>
          </a:bodyPr>
          <a:lstStyle>
            <a:defPPr>
              <a:defRPr kern="1200" smtId="4294967295"/>
            </a:defPPr>
          </a:lstStyle>
          <a:p>
            <a:r>
              <a:rPr lang="en-US" sz="2400" dirty="0">
                <a:latin typeface="Times New Roman" panose="02020603050405020304" pitchFamily="18" charset="0"/>
                <a:ea typeface="Calibri" charset="0"/>
                <a:cs typeface="Times New Roman" panose="02020603050405020304" pitchFamily="18" charset="0"/>
              </a:rPr>
              <a:t>The materials involved in Stage 1 of my project were:</a:t>
            </a:r>
          </a:p>
          <a:p>
            <a:pPr marL="2651714" lvl="1" indent="-457200">
              <a:buFont typeface="Arial" charset="0"/>
              <a:buChar char="•"/>
            </a:pPr>
            <a:r>
              <a:rPr lang="en-US" sz="2400" dirty="0">
                <a:latin typeface="Times New Roman" panose="02020603050405020304" pitchFamily="18" charset="0"/>
                <a:ea typeface="Calibri" charset="0"/>
                <a:cs typeface="Times New Roman" panose="02020603050405020304" pitchFamily="18" charset="0"/>
              </a:rPr>
              <a:t>A Computer</a:t>
            </a:r>
          </a:p>
          <a:p>
            <a:pPr marL="2651714" lvl="1" indent="-457200">
              <a:buFont typeface="Arial" charset="0"/>
              <a:buChar char="•"/>
            </a:pPr>
            <a:r>
              <a:rPr lang="en-US" sz="2400" dirty="0">
                <a:latin typeface="Times New Roman" panose="02020603050405020304" pitchFamily="18" charset="0"/>
                <a:ea typeface="Calibri" charset="0"/>
                <a:cs typeface="Times New Roman" panose="02020603050405020304" pitchFamily="18" charset="0"/>
              </a:rPr>
              <a:t>Python 3.6</a:t>
            </a:r>
          </a:p>
          <a:p>
            <a:pPr marL="2651714" lvl="1" indent="-457200">
              <a:buFont typeface="Arial" charset="0"/>
              <a:buChar char="•"/>
            </a:pPr>
            <a:r>
              <a:rPr lang="en-US" sz="2400" dirty="0">
                <a:latin typeface="Times New Roman" panose="02020603050405020304" pitchFamily="18" charset="0"/>
                <a:ea typeface="Calibri" charset="0"/>
                <a:cs typeface="Times New Roman" panose="02020603050405020304" pitchFamily="18" charset="0"/>
              </a:rPr>
              <a:t>A Nikon camera</a:t>
            </a:r>
          </a:p>
          <a:p>
            <a:pPr marL="2651714" lvl="1" indent="-457200">
              <a:buFont typeface="Arial" charset="0"/>
              <a:buChar char="•"/>
            </a:pPr>
            <a:r>
              <a:rPr lang="en-US" sz="2400" dirty="0">
                <a:latin typeface="Times New Roman" panose="02020603050405020304" pitchFamily="18" charset="0"/>
                <a:ea typeface="Calibri" charset="0"/>
                <a:cs typeface="Times New Roman" panose="02020603050405020304" pitchFamily="18" charset="0"/>
              </a:rPr>
              <a:t>A Google Vision Kit with Intel </a:t>
            </a:r>
            <a:r>
              <a:rPr lang="en-US" sz="2400" dirty="0" err="1">
                <a:latin typeface="Times New Roman" panose="02020603050405020304" pitchFamily="18" charset="0"/>
                <a:ea typeface="Calibri" charset="0"/>
                <a:cs typeface="Times New Roman" panose="02020603050405020304" pitchFamily="18" charset="0"/>
              </a:rPr>
              <a:t>Movidius</a:t>
            </a:r>
            <a:r>
              <a:rPr lang="en-US" sz="2400" dirty="0">
                <a:latin typeface="Times New Roman" panose="02020603050405020304" pitchFamily="18" charset="0"/>
                <a:ea typeface="Calibri" charset="0"/>
                <a:cs typeface="Times New Roman" panose="02020603050405020304" pitchFamily="18" charset="0"/>
              </a:rPr>
              <a:t> AI Chip</a:t>
            </a:r>
          </a:p>
          <a:p>
            <a:pPr marL="2651714" lvl="1" indent="-457200">
              <a:buFont typeface="Arial" charset="0"/>
              <a:buChar char="•"/>
            </a:pPr>
            <a:r>
              <a:rPr lang="en-US" sz="2400" dirty="0">
                <a:latin typeface="Times New Roman" panose="02020603050405020304" pitchFamily="18" charset="0"/>
                <a:ea typeface="Calibri" charset="0"/>
                <a:cs typeface="Times New Roman" panose="02020603050405020304" pitchFamily="18" charset="0"/>
              </a:rPr>
              <a:t>A Raspberry Pi Zero , Camera V2</a:t>
            </a:r>
          </a:p>
          <a:p>
            <a:pPr marL="457200" indent="-457200">
              <a:buFont typeface="Arial" charset="0"/>
              <a:buChar char="•"/>
            </a:pPr>
            <a:endParaRPr lang="en-US" sz="2800" dirty="0">
              <a:latin typeface="Calibri" charset="0"/>
              <a:ea typeface="Calibri" charset="0"/>
              <a:cs typeface="Calibri" charset="0"/>
            </a:endParaRPr>
          </a:p>
        </p:txBody>
      </p:sp>
      <p:sp>
        <p:nvSpPr>
          <p:cNvPr id="57" name="TextBox 56"/>
          <p:cNvSpPr txBox="1"/>
          <p:nvPr/>
        </p:nvSpPr>
        <p:spPr>
          <a:xfrm>
            <a:off x="36426" y="1160343"/>
            <a:ext cx="10175675" cy="9079409"/>
          </a:xfrm>
          <a:prstGeom prst="rect">
            <a:avLst/>
          </a:prstGeom>
          <a:noFill/>
        </p:spPr>
        <p:txBody>
          <a:bodyPr wrap="square" rtlCol="0">
            <a:spAutoFit/>
          </a:bodyPr>
          <a:lstStyle>
            <a:defPPr>
              <a:defRPr kern="1200" smtId="4294967295"/>
            </a:defPPr>
          </a:lstStyle>
          <a:p>
            <a:r>
              <a:rPr lang="en-US" sz="2800" dirty="0">
                <a:latin typeface="Arial Black" pitchFamily="34" charset="0"/>
              </a:rPr>
              <a:t>Research Problem</a:t>
            </a:r>
          </a:p>
          <a:p>
            <a:r>
              <a:rPr lang="en-US" sz="2800" dirty="0">
                <a:latin typeface="Arial Black" pitchFamily="34" charset="0"/>
              </a:rPr>
              <a:t> </a:t>
            </a:r>
            <a:r>
              <a:rPr lang="en-US" sz="2800" dirty="0" smtClean="0">
                <a:latin typeface="Arial Black" pitchFamily="34" charset="0"/>
              </a:rPr>
              <a:t>       </a:t>
            </a: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main inspiration for this project came from the issues search-and-rescue (SAR) teams have in their missions.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latin typeface="Times New Roman" panose="02020603050405020304" pitchFamily="18" charset="0"/>
                <a:cs typeface="Times New Roman" panose="02020603050405020304" pitchFamily="18" charset="0"/>
              </a:rPr>
              <a:t>It would greatly benefit search and rescue teams in an emergency situation if trails could be searched for anomalies such as hiking boots, backpacks, and water bottles. </a:t>
            </a:r>
            <a:r>
              <a:rPr lang="en-US" sz="2400" dirty="0" smtClean="0">
                <a:latin typeface="Times New Roman" panose="02020603050405020304" pitchFamily="18" charset="0"/>
                <a:cs typeface="Times New Roman" panose="02020603050405020304" pitchFamily="18" charset="0"/>
              </a:rPr>
              <a:t>Additionally, </a:t>
            </a:r>
            <a:r>
              <a:rPr lang="en-US" sz="2400" dirty="0">
                <a:latin typeface="Times New Roman" panose="02020603050405020304" pitchFamily="18" charset="0"/>
                <a:cs typeface="Times New Roman" panose="02020603050405020304" pitchFamily="18" charset="0"/>
              </a:rPr>
              <a:t>it is hard to </a:t>
            </a:r>
            <a:r>
              <a:rPr lang="en-US" sz="2400" dirty="0" smtClean="0">
                <a:latin typeface="Times New Roman" panose="02020603050405020304" pitchFamily="18" charset="0"/>
                <a:cs typeface="Times New Roman" panose="02020603050405020304" pitchFamily="18" charset="0"/>
              </a:rPr>
              <a:t>have communication between </a:t>
            </a:r>
            <a:r>
              <a:rPr lang="en-US" sz="2400" dirty="0">
                <a:latin typeface="Times New Roman" panose="02020603050405020304" pitchFamily="18" charset="0"/>
                <a:cs typeface="Times New Roman" panose="02020603050405020304" pitchFamily="18" charset="0"/>
              </a:rPr>
              <a:t>drones involved in a search and a central station. </a:t>
            </a:r>
            <a:endParaRPr lang="en-US" sz="2400" dirty="0" smtClean="0">
              <a:latin typeface="Times New Roman" panose="02020603050405020304" pitchFamily="18" charset="0"/>
              <a:cs typeface="Times New Roman" panose="02020603050405020304" pitchFamily="18" charset="0"/>
            </a:endParaRPr>
          </a:p>
          <a:p>
            <a:pPr algn="ctr"/>
            <a:r>
              <a:rPr lang="en-US" sz="2400" b="1" dirty="0" smtClean="0">
                <a:latin typeface="Times New Roman" panose="02020603050405020304" pitchFamily="18" charset="0"/>
                <a:cs typeface="Times New Roman" panose="02020603050405020304" pitchFamily="18" charset="0"/>
              </a:rPr>
              <a:t>Is </a:t>
            </a:r>
            <a:r>
              <a:rPr lang="en-US" sz="2400" b="1" dirty="0">
                <a:latin typeface="Times New Roman" panose="02020603050405020304" pitchFamily="18" charset="0"/>
                <a:cs typeface="Times New Roman" panose="02020603050405020304" pitchFamily="18" charset="0"/>
              </a:rPr>
              <a:t>it possible to implement an intelligent program that can run autonomously on a low power </a:t>
            </a:r>
            <a:r>
              <a:rPr lang="en-US" sz="2400" b="1" dirty="0" smtClean="0">
                <a:latin typeface="Times New Roman" panose="02020603050405020304" pitchFamily="18" charset="0"/>
                <a:cs typeface="Times New Roman" panose="02020603050405020304" pitchFamily="18" charset="0"/>
              </a:rPr>
              <a:t>device for SAR?</a:t>
            </a:r>
          </a:p>
          <a:p>
            <a:pPr algn="ctr"/>
            <a:endParaRPr lang="en-US" sz="2400" b="1"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criteria for the above proposed solution are:</a:t>
            </a: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Detection of anomaly from image with an accuracy &gt; 70%</a:t>
            </a: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Detection of objects in anomalous image with an accuracy &gt; 80%</a:t>
            </a: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Deployment of anomaly and object classification models on vision device</a:t>
            </a:r>
          </a:p>
        </p:txBody>
      </p:sp>
      <p:sp>
        <p:nvSpPr>
          <p:cNvPr id="96" name="Rectangle 95"/>
          <p:cNvSpPr/>
          <p:nvPr/>
        </p:nvSpPr>
        <p:spPr>
          <a:xfrm>
            <a:off x="33413192" y="1027081"/>
            <a:ext cx="9857035" cy="82296"/>
          </a:xfrm>
          <a:prstGeom prst="rect">
            <a:avLst/>
          </a:prstGeom>
          <a:solidFill>
            <a:schemeClr val="accent2">
              <a:lumMod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98" name="TextBox 97"/>
          <p:cNvSpPr txBox="1"/>
          <p:nvPr/>
        </p:nvSpPr>
        <p:spPr>
          <a:xfrm>
            <a:off x="33395129" y="1201826"/>
            <a:ext cx="10439966" cy="12588061"/>
          </a:xfrm>
          <a:prstGeom prst="rect">
            <a:avLst/>
          </a:prstGeom>
          <a:noFill/>
          <a:effectLst>
            <a:softEdge rad="31750"/>
          </a:effectLst>
        </p:spPr>
        <p:txBody>
          <a:bodyPr wrap="square" rtlCol="0">
            <a:spAutoFit/>
          </a:bodyPr>
          <a:lstStyle>
            <a:defPPr>
              <a:defRPr kern="1200" smtId="4294967295"/>
            </a:defPPr>
          </a:lstStyle>
          <a:p>
            <a:r>
              <a:rPr lang="en-US" sz="2400" dirty="0"/>
              <a:t>         The creation of the anomaly detection model went through several trials before I arrived at the final model.</a:t>
            </a:r>
          </a:p>
          <a:p>
            <a:endParaRPr lang="en-US" sz="2400" dirty="0"/>
          </a:p>
          <a:p>
            <a:r>
              <a:rPr lang="en-US" sz="2400" b="1" dirty="0"/>
              <a:t>Trial #1: 22%</a:t>
            </a:r>
            <a:r>
              <a:rPr lang="en-US" sz="2400" dirty="0"/>
              <a:t> accuracy. This was due to the model only training on 200 images. Between Trial #1 and #2, roughly 100 more images were added.</a:t>
            </a:r>
          </a:p>
          <a:p>
            <a:r>
              <a:rPr lang="en-US" sz="2400" b="1" dirty="0"/>
              <a:t>Trial #2: 23% </a:t>
            </a:r>
            <a:r>
              <a:rPr lang="en-US" sz="2400" dirty="0"/>
              <a:t>Two issues were identified between Trial #2 and Trial #3. </a:t>
            </a:r>
          </a:p>
          <a:p>
            <a:pPr marL="2708864" lvl="1" indent="-514350">
              <a:buFont typeface="+mj-lt"/>
              <a:buAutoNum type="arabicPeriod"/>
            </a:pPr>
            <a:r>
              <a:rPr lang="en-US" sz="2400" dirty="0"/>
              <a:t>Training dataset was not very specific to the problem</a:t>
            </a:r>
          </a:p>
          <a:p>
            <a:pPr marL="2708864" lvl="1" indent="-514350">
              <a:buFont typeface="+mj-lt"/>
              <a:buAutoNum type="arabicPeriod"/>
            </a:pPr>
            <a:r>
              <a:rPr lang="en-US" sz="2400" dirty="0"/>
              <a:t>Testing dataset was very small (28 images)</a:t>
            </a:r>
          </a:p>
          <a:p>
            <a:r>
              <a:rPr lang="en-US" sz="2400" b="1" dirty="0"/>
              <a:t>Trial #3: 40% </a:t>
            </a:r>
            <a:r>
              <a:rPr lang="en-US" sz="2400" dirty="0"/>
              <a:t>The previous trimming of the datasets proved to be effective, increasing the accuracy to 40%. Between Trial #3 and Trial #4, the loss function was changed from Binary Cross-Entropy to Mean Squared Error because MSE was a better approximation of the differences between images than Binary Cross-Entropy.</a:t>
            </a:r>
            <a:endParaRPr lang="en-US" sz="2400" b="1" dirty="0"/>
          </a:p>
          <a:p>
            <a:r>
              <a:rPr lang="en-US" sz="2400" b="1" dirty="0"/>
              <a:t>Trial#4: 51% </a:t>
            </a:r>
            <a:r>
              <a:rPr lang="en-US" sz="2400" dirty="0"/>
              <a:t>This trial proved that MSE was a better choice for a loss function than Binary Cross-Entropy was. Between trials, the number of layers in the auto-encoder was reduced so it wouldn’t learn more representations than it needed to.</a:t>
            </a:r>
            <a:endParaRPr lang="en-US" sz="2400" b="1" dirty="0"/>
          </a:p>
          <a:p>
            <a:r>
              <a:rPr lang="en-US" sz="2400" b="1" dirty="0"/>
              <a:t>Trial #5: 60% </a:t>
            </a:r>
            <a:r>
              <a:rPr lang="en-US" sz="2400" dirty="0"/>
              <a:t>Between Trial #5 and Trial #6 over 200 more images were added to the training dataset, and 150 more were added to the testing dataset. In addition, the model was modified to allow it to analyze color images (it had been using gray-scaled images up till this point)</a:t>
            </a:r>
            <a:endParaRPr lang="en-US" sz="2400" b="1" dirty="0"/>
          </a:p>
          <a:p>
            <a:r>
              <a:rPr lang="en-US" sz="2400" b="1" dirty="0"/>
              <a:t>Trial #6: 74% </a:t>
            </a:r>
            <a:r>
              <a:rPr lang="en-US" sz="2400" dirty="0"/>
              <a:t>Between Trial #6 and Trial #7, more data was added to the dataset.</a:t>
            </a:r>
            <a:endParaRPr lang="en-US" sz="2400" b="1" dirty="0"/>
          </a:p>
          <a:p>
            <a:r>
              <a:rPr lang="en-US" sz="2400" b="1" dirty="0"/>
              <a:t>Final Model: 87%</a:t>
            </a:r>
          </a:p>
          <a:p>
            <a:r>
              <a:rPr lang="en-US" sz="2400" b="1" dirty="0"/>
              <a:t>	                   </a:t>
            </a:r>
            <a:r>
              <a:rPr lang="en-US" sz="2000" b="1" dirty="0"/>
              <a:t>                      Image</a:t>
            </a:r>
            <a:endParaRPr lang="en-US" sz="2400" b="1" dirty="0"/>
          </a:p>
          <a:p>
            <a:r>
              <a:rPr lang="en-US" sz="2400" dirty="0"/>
              <a:t>Results from earlier trials:</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		</a:t>
            </a:r>
          </a:p>
          <a:p>
            <a:r>
              <a:rPr lang="en-US" sz="2400" dirty="0"/>
              <a:t>	                                  </a:t>
            </a:r>
          </a:p>
          <a:p>
            <a:r>
              <a:rPr lang="en-US" sz="2400" b="1" dirty="0"/>
              <a:t>	                                   </a:t>
            </a:r>
            <a:r>
              <a:rPr lang="en-US" sz="2000" b="1" dirty="0"/>
              <a:t>Prediction</a:t>
            </a:r>
            <a:endParaRPr lang="en-US" sz="2000" dirty="0"/>
          </a:p>
          <a:p>
            <a:endParaRPr lang="en-US" sz="2400" dirty="0"/>
          </a:p>
        </p:txBody>
      </p:sp>
      <p:sp>
        <p:nvSpPr>
          <p:cNvPr id="18" name="TextBox 17"/>
          <p:cNvSpPr txBox="1"/>
          <p:nvPr/>
        </p:nvSpPr>
        <p:spPr>
          <a:xfrm>
            <a:off x="33442699" y="29084251"/>
            <a:ext cx="9857035" cy="3908762"/>
          </a:xfrm>
          <a:prstGeom prst="rect">
            <a:avLst/>
          </a:prstGeom>
          <a:noFill/>
        </p:spPr>
        <p:txBody>
          <a:bodyPr wrap="square" rtlCol="0">
            <a:spAutoFit/>
          </a:bodyPr>
          <a:lstStyle/>
          <a:p>
            <a:r>
              <a:rPr lang="en-US" sz="2400" dirty="0">
                <a:solidFill>
                  <a:schemeClr val="tx1">
                    <a:lumMod val="65000"/>
                    <a:lumOff val="35000"/>
                  </a:schemeClr>
                </a:solidFill>
                <a:cs typeface="Arial" pitchFamily="34" charset="0"/>
              </a:rPr>
              <a:t>          </a:t>
            </a:r>
            <a:r>
              <a:rPr lang="en-US" sz="2400" dirty="0"/>
              <a:t>The results of my project have contributed to the growing interest in the uses of auto-encoders in machine learning models (auto-encoders are a relatively new development). My model’s practical applications include the afore-mentioned SAR one, but the beauty of my model is that it can be retrained to fulfill any type of application. I have therefore created a universal anomaly detection / object classification super model. </a:t>
            </a:r>
            <a:endParaRPr lang="en-US" sz="2400" dirty="0"/>
          </a:p>
          <a:p>
            <a:endParaRPr lang="en-US" sz="2400" dirty="0" smtClean="0"/>
          </a:p>
          <a:p>
            <a:r>
              <a:rPr lang="en-US" sz="1600" dirty="0" smtClean="0"/>
              <a:t>All </a:t>
            </a:r>
            <a:r>
              <a:rPr lang="en-US" sz="1600" dirty="0"/>
              <a:t>pictures taken by the author with two </a:t>
            </a:r>
            <a:r>
              <a:rPr lang="en-US" sz="1600" dirty="0" smtClean="0"/>
              <a:t>exceptions:: CNN </a:t>
            </a:r>
            <a:r>
              <a:rPr lang="en-US" sz="1600" dirty="0"/>
              <a:t>Image Source: https://medium.com/@</a:t>
            </a:r>
            <a:r>
              <a:rPr lang="en-US" sz="1600" dirty="0" err="1" smtClean="0"/>
              <a:t>xenonsta</a:t>
            </a:r>
            <a:r>
              <a:rPr lang="en-US" sz="1600" dirty="0" smtClean="0"/>
              <a:t>, Auto-encoder Image Source </a:t>
            </a:r>
            <a:r>
              <a:rPr lang="en-US" sz="1600" dirty="0" smtClean="0">
                <a:hlinkClick r:id="rId3"/>
              </a:rPr>
              <a:t>https://www.topbots.com</a:t>
            </a:r>
            <a:endParaRPr lang="en-US" sz="1600" dirty="0" smtClean="0"/>
          </a:p>
          <a:p>
            <a:r>
              <a:rPr lang="en-US" sz="1600" dirty="0"/>
              <a:t>	         MSE Function Image : https://</a:t>
            </a:r>
            <a:r>
              <a:rPr lang="en-US" sz="1600" dirty="0" err="1"/>
              <a:t>www.xycoon.com</a:t>
            </a:r>
            <a:endParaRPr lang="en-US" sz="1600" dirty="0"/>
          </a:p>
          <a:p>
            <a:pPr algn="r"/>
            <a:endParaRPr lang="en-US" sz="1600" dirty="0"/>
          </a:p>
          <a:p>
            <a:pPr algn="ctr"/>
            <a:endParaRPr lang="en-US" sz="1600"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12506"/>
          <a:stretch/>
        </p:blipFill>
        <p:spPr>
          <a:xfrm>
            <a:off x="205159" y="2547888"/>
            <a:ext cx="9887966" cy="3258789"/>
          </a:xfrm>
          <a:prstGeom prst="rect">
            <a:avLst/>
          </a:prstGeom>
        </p:spPr>
      </p:pic>
      <p:sp>
        <p:nvSpPr>
          <p:cNvPr id="54" name="Rectangle 53"/>
          <p:cNvSpPr/>
          <p:nvPr/>
        </p:nvSpPr>
        <p:spPr>
          <a:xfrm>
            <a:off x="140303" y="10782065"/>
            <a:ext cx="9857035" cy="82296"/>
          </a:xfrm>
          <a:prstGeom prst="rect">
            <a:avLst/>
          </a:prstGeom>
          <a:solidFill>
            <a:schemeClr val="accent2">
              <a:lumMod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60" name="Rectangle 59"/>
          <p:cNvSpPr/>
          <p:nvPr/>
        </p:nvSpPr>
        <p:spPr>
          <a:xfrm>
            <a:off x="157788" y="21063354"/>
            <a:ext cx="9857035" cy="82296"/>
          </a:xfrm>
          <a:prstGeom prst="rect">
            <a:avLst/>
          </a:prstGeom>
          <a:solidFill>
            <a:schemeClr val="accent2">
              <a:lumMod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pic>
        <p:nvPicPr>
          <p:cNvPr id="19" name="Picture 18"/>
          <p:cNvPicPr>
            <a:picLocks noChangeAspect="1"/>
          </p:cNvPicPr>
          <p:nvPr/>
        </p:nvPicPr>
        <p:blipFill rotWithShape="1">
          <a:blip r:embed="rId5">
            <a:extLst>
              <a:ext uri="{BEBA8EAE-BF5A-486C-A8C5-ECC9F3942E4B}">
                <a14:imgProps xmlns:a14="http://schemas.microsoft.com/office/drawing/2010/main">
                  <a14:imgLayer r:embed="rId6">
                    <a14:imgEffect>
                      <a14:backgroundRemoval t="0" b="99346" l="0" r="100000">
                        <a14:foregroundMark x1="88500" y1="45098" x2="88500" y2="45098"/>
                      </a14:backgroundRemoval>
                    </a14:imgEffect>
                  </a14:imgLayer>
                </a14:imgProps>
              </a:ext>
            </a:extLst>
          </a:blip>
          <a:srcRect b="9812"/>
          <a:stretch/>
        </p:blipFill>
        <p:spPr>
          <a:xfrm>
            <a:off x="684489" y="18041576"/>
            <a:ext cx="3706286" cy="1752429"/>
          </a:xfrm>
          <a:prstGeom prst="rect">
            <a:avLst/>
          </a:prstGeom>
        </p:spPr>
      </p:pic>
      <p:sp>
        <p:nvSpPr>
          <p:cNvPr id="61" name="Rectangle 60"/>
          <p:cNvSpPr/>
          <p:nvPr/>
        </p:nvSpPr>
        <p:spPr>
          <a:xfrm>
            <a:off x="11040641" y="1027081"/>
            <a:ext cx="9857035" cy="82296"/>
          </a:xfrm>
          <a:prstGeom prst="rect">
            <a:avLst/>
          </a:prstGeom>
          <a:solidFill>
            <a:schemeClr val="accent2">
              <a:lumMod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68" name="TextBox 67"/>
          <p:cNvSpPr txBox="1"/>
          <p:nvPr/>
        </p:nvSpPr>
        <p:spPr>
          <a:xfrm>
            <a:off x="11091772" y="15664778"/>
            <a:ext cx="10227076" cy="646331"/>
          </a:xfrm>
          <a:prstGeom prst="rect">
            <a:avLst/>
          </a:prstGeom>
          <a:noFill/>
          <a:effectLst>
            <a:softEdge rad="31750"/>
          </a:effectLst>
        </p:spPr>
        <p:txBody>
          <a:bodyPr wrap="square" rtlCol="0">
            <a:spAutoFit/>
          </a:bodyPr>
          <a:lstStyle>
            <a:defPPr>
              <a:defRPr kern="1200" smtId="4294967295"/>
            </a:defPPr>
          </a:lstStyle>
          <a:p>
            <a:r>
              <a:rPr lang="en-US" sz="3600" dirty="0">
                <a:latin typeface="Arial Black" pitchFamily="34" charset="0"/>
              </a:rPr>
              <a:t>Results</a:t>
            </a:r>
          </a:p>
        </p:txBody>
      </p:sp>
      <p:sp>
        <p:nvSpPr>
          <p:cNvPr id="70" name="Rectangle 69"/>
          <p:cNvSpPr/>
          <p:nvPr/>
        </p:nvSpPr>
        <p:spPr>
          <a:xfrm>
            <a:off x="11022423" y="16313360"/>
            <a:ext cx="9857035" cy="82296"/>
          </a:xfrm>
          <a:prstGeom prst="rect">
            <a:avLst/>
          </a:prstGeom>
          <a:solidFill>
            <a:schemeClr val="accent2">
              <a:lumMod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grpSp>
        <p:nvGrpSpPr>
          <p:cNvPr id="21" name="Group 20"/>
          <p:cNvGrpSpPr/>
          <p:nvPr/>
        </p:nvGrpSpPr>
        <p:grpSpPr>
          <a:xfrm>
            <a:off x="11028522" y="5276735"/>
            <a:ext cx="9987452" cy="4770537"/>
            <a:chOff x="10894016" y="4895940"/>
            <a:chExt cx="9987452" cy="4770537"/>
          </a:xfrm>
        </p:grpSpPr>
        <p:sp>
          <p:nvSpPr>
            <p:cNvPr id="71" name="TextBox 70"/>
            <p:cNvSpPr txBox="1"/>
            <p:nvPr/>
          </p:nvSpPr>
          <p:spPr>
            <a:xfrm>
              <a:off x="10894016" y="4895940"/>
              <a:ext cx="9987452" cy="4770537"/>
            </a:xfrm>
            <a:prstGeom prst="rect">
              <a:avLst/>
            </a:prstGeom>
            <a:noFill/>
          </p:spPr>
          <p:txBody>
            <a:bodyPr wrap="square" rtlCol="0">
              <a:spAutoFit/>
            </a:bodyPr>
            <a:lstStyle>
              <a:defPPr>
                <a:defRPr kern="1200" smtId="4294967295"/>
              </a:defPPr>
            </a:lstStyle>
            <a:p>
              <a:pPr marL="457200" marR="0" lvl="0" indent="-457200" defTabSz="914400" eaLnBrk="1" fontAlgn="auto" latinLnBrk="0" hangingPunct="1">
                <a:lnSpc>
                  <a:spcPct val="100000"/>
                </a:lnSpc>
                <a:spcBef>
                  <a:spcPts val="0"/>
                </a:spcBef>
                <a:spcAft>
                  <a:spcPts val="0"/>
                </a:spcAft>
                <a:buClrTx/>
                <a:buSzTx/>
                <a:buFont typeface="Arial" charset="0"/>
                <a:buNone/>
                <a:tabLst/>
                <a:defRPr/>
              </a:pPr>
              <a:r>
                <a:rPr lang="en-US" sz="2400" dirty="0">
                  <a:latin typeface="Times New Roman" panose="02020603050405020304" pitchFamily="18" charset="0"/>
                  <a:ea typeface="Calibri" charset="0"/>
                  <a:cs typeface="Times New Roman" panose="02020603050405020304" pitchFamily="18" charset="0"/>
                </a:rPr>
                <a:t>My project can be divided into 3 separate stages that are described below</a:t>
              </a:r>
              <a:r>
                <a:rPr lang="en-US" sz="2800" dirty="0">
                  <a:latin typeface="Times New Roman" panose="02020603050405020304" pitchFamily="18" charset="0"/>
                  <a:ea typeface="Calibri" charset="0"/>
                  <a:cs typeface="Times New Roman" panose="02020603050405020304" pitchFamily="18" charset="0"/>
                </a:rPr>
                <a:t>.</a:t>
              </a:r>
            </a:p>
            <a:p>
              <a:pPr marL="457200" marR="0" lvl="0" indent="-457200" defTabSz="914400" eaLnBrk="1" fontAlgn="auto" latinLnBrk="0" hangingPunct="1">
                <a:lnSpc>
                  <a:spcPct val="100000"/>
                </a:lnSpc>
                <a:spcBef>
                  <a:spcPts val="0"/>
                </a:spcBef>
                <a:spcAft>
                  <a:spcPts val="0"/>
                </a:spcAft>
                <a:buClrTx/>
                <a:buSzTx/>
                <a:buFont typeface="Arial" charset="0"/>
                <a:buNone/>
                <a:tabLst/>
                <a:defRPr/>
              </a:pPr>
              <a:endParaRPr lang="en-US" sz="2800" dirty="0">
                <a:latin typeface="Times New Roman" panose="02020603050405020304" pitchFamily="18" charset="0"/>
                <a:ea typeface="Calibri" charset="0"/>
                <a:cs typeface="Times New Roman" panose="02020603050405020304" pitchFamily="18" charset="0"/>
              </a:endParaRPr>
            </a:p>
            <a:p>
              <a:pPr marL="457200" marR="0" lvl="0" indent="-457200" defTabSz="914400" eaLnBrk="1" fontAlgn="auto" latinLnBrk="0" hangingPunct="1">
                <a:lnSpc>
                  <a:spcPct val="100000"/>
                </a:lnSpc>
                <a:spcBef>
                  <a:spcPts val="0"/>
                </a:spcBef>
                <a:spcAft>
                  <a:spcPts val="0"/>
                </a:spcAft>
                <a:buClrTx/>
                <a:buSzTx/>
                <a:buFont typeface="Arial" charset="0"/>
                <a:buNone/>
                <a:tabLst/>
                <a:defRPr/>
              </a:pPr>
              <a:r>
                <a:rPr lang="en-US" sz="2800" b="1" dirty="0">
                  <a:latin typeface="Times New Roman" panose="02020603050405020304" pitchFamily="18" charset="0"/>
                  <a:ea typeface="Calibri" charset="0"/>
                  <a:cs typeface="Times New Roman" panose="02020603050405020304" pitchFamily="18" charset="0"/>
                </a:rPr>
                <a:t>Stage 1: Auto-encoder Anomaly Detection</a:t>
              </a:r>
            </a:p>
            <a:p>
              <a:pPr marL="457200" marR="0" lvl="0" indent="-457200" defTabSz="914400" eaLnBrk="1" fontAlgn="auto" latinLnBrk="0" hangingPunct="1">
                <a:lnSpc>
                  <a:spcPct val="100000"/>
                </a:lnSpc>
                <a:spcBef>
                  <a:spcPts val="0"/>
                </a:spcBef>
                <a:spcAft>
                  <a:spcPts val="0"/>
                </a:spcAft>
                <a:buClrTx/>
                <a:buSzTx/>
                <a:buFont typeface="Arial" charset="0"/>
                <a:buNone/>
                <a:tabLst/>
                <a:defRPr/>
              </a:pPr>
              <a:endParaRPr lang="en-US" sz="2800" b="1" dirty="0">
                <a:latin typeface="Times New Roman" panose="02020603050405020304" pitchFamily="18" charset="0"/>
                <a:ea typeface="Calibri" charset="0"/>
                <a:cs typeface="Times New Roman" panose="02020603050405020304" pitchFamily="18" charset="0"/>
              </a:endParaRP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sz="2400" dirty="0">
                  <a:latin typeface="Times New Roman" panose="02020603050405020304" pitchFamily="18" charset="0"/>
                  <a:ea typeface="Calibri" charset="0"/>
                  <a:cs typeface="Times New Roman" panose="02020603050405020304" pitchFamily="18" charset="0"/>
                </a:rPr>
                <a:t>Collect non-anomalous data from local parks</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sz="2400" dirty="0">
                  <a:latin typeface="Times New Roman" panose="02020603050405020304" pitchFamily="18" charset="0"/>
                  <a:ea typeface="Calibri" charset="0"/>
                  <a:cs typeface="Times New Roman" panose="02020603050405020304" pitchFamily="18" charset="0"/>
                </a:rPr>
                <a:t>Create and train anomaly detection model using images</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sz="2400" dirty="0">
                  <a:latin typeface="Times New Roman" panose="02020603050405020304" pitchFamily="18" charset="0"/>
                  <a:ea typeface="Calibri" charset="0"/>
                  <a:cs typeface="Times New Roman" panose="02020603050405020304" pitchFamily="18" charset="0"/>
                </a:rPr>
                <a:t>Create error analysis program to determine accuracy of model</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sz="2400" dirty="0">
                  <a:latin typeface="Times New Roman" panose="02020603050405020304" pitchFamily="18" charset="0"/>
                  <a:ea typeface="Calibri" charset="0"/>
                  <a:cs typeface="Times New Roman" panose="02020603050405020304" pitchFamily="18" charset="0"/>
                </a:rPr>
                <a:t>Experiment with different loss function, layer numbers, number of nodes within layers, and other parameters to arrive at final model</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sz="2400" dirty="0">
                  <a:latin typeface="Times New Roman" panose="02020603050405020304" pitchFamily="18" charset="0"/>
                  <a:ea typeface="Calibri" charset="0"/>
                  <a:cs typeface="Times New Roman" panose="02020603050405020304" pitchFamily="18" charset="0"/>
                </a:rPr>
                <a:t>Repeat Step 4 until goal is surpassed</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endParaRPr lang="en-US" sz="2400" dirty="0">
                <a:latin typeface="Calibri" charset="0"/>
                <a:ea typeface="Calibri" charset="0"/>
                <a:cs typeface="Calibri" charset="0"/>
              </a:endParaRPr>
            </a:p>
            <a:p>
              <a:pPr marL="514350" marR="0" lvl="0" indent="-514350" algn="ctr" defTabSz="914400" eaLnBrk="1" fontAlgn="auto" latinLnBrk="0" hangingPunct="1">
                <a:lnSpc>
                  <a:spcPct val="100000"/>
                </a:lnSpc>
                <a:spcBef>
                  <a:spcPts val="0"/>
                </a:spcBef>
                <a:spcAft>
                  <a:spcPts val="0"/>
                </a:spcAft>
                <a:buClrTx/>
                <a:buSzTx/>
                <a:buFont typeface="+mj-lt"/>
                <a:buAutoNum type="arabicPeriod"/>
                <a:tabLst/>
                <a:defRPr/>
              </a:pPr>
              <a:endParaRPr lang="en-US" sz="2400" dirty="0">
                <a:latin typeface="Calibri" charset="0"/>
                <a:ea typeface="Calibri" charset="0"/>
                <a:cs typeface="Calibri" charset="0"/>
              </a:endParaRPr>
            </a:p>
          </p:txBody>
        </p:sp>
        <p:sp>
          <p:nvSpPr>
            <p:cNvPr id="74" name="Rectangle 73"/>
            <p:cNvSpPr/>
            <p:nvPr/>
          </p:nvSpPr>
          <p:spPr>
            <a:xfrm>
              <a:off x="10901676" y="6280753"/>
              <a:ext cx="9738514" cy="99232"/>
            </a:xfrm>
            <a:prstGeom prst="rect">
              <a:avLst/>
            </a:prstGeom>
            <a:solidFill>
              <a:schemeClr val="accent2">
                <a:lumMod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grpSp>
      <p:sp>
        <p:nvSpPr>
          <p:cNvPr id="82" name="TextBox 81"/>
          <p:cNvSpPr txBox="1"/>
          <p:nvPr/>
        </p:nvSpPr>
        <p:spPr>
          <a:xfrm>
            <a:off x="11054970" y="9225964"/>
            <a:ext cx="9987452" cy="3170099"/>
          </a:xfrm>
          <a:prstGeom prst="rect">
            <a:avLst/>
          </a:prstGeom>
          <a:noFill/>
        </p:spPr>
        <p:txBody>
          <a:bodyPr wrap="square" rtlCol="0">
            <a:spAutoFit/>
          </a:bodyPr>
          <a:lstStyle>
            <a:defPPr>
              <a:defRPr kern="1200" smtId="4294967295"/>
            </a:defPPr>
          </a:lstStyle>
          <a:p>
            <a:pPr marL="457200" marR="0" lvl="0" indent="-457200" defTabSz="914400" eaLnBrk="1" fontAlgn="auto" latinLnBrk="0" hangingPunct="1">
              <a:lnSpc>
                <a:spcPct val="100000"/>
              </a:lnSpc>
              <a:spcBef>
                <a:spcPts val="0"/>
              </a:spcBef>
              <a:spcAft>
                <a:spcPts val="0"/>
              </a:spcAft>
              <a:buClrTx/>
              <a:buSzTx/>
              <a:buFont typeface="Arial" charset="0"/>
              <a:buNone/>
              <a:tabLst/>
              <a:defRPr/>
            </a:pPr>
            <a:r>
              <a:rPr lang="en-US" sz="2800" b="1" dirty="0">
                <a:latin typeface="Times New Roman" panose="02020603050405020304" pitchFamily="18" charset="0"/>
                <a:ea typeface="Calibri" charset="0"/>
                <a:cs typeface="Times New Roman" panose="02020603050405020304" pitchFamily="18" charset="0"/>
              </a:rPr>
              <a:t>Stage 2: Object Classification</a:t>
            </a:r>
          </a:p>
          <a:p>
            <a:pPr marL="457200" marR="0" lvl="0" indent="-457200" defTabSz="914400" eaLnBrk="1" fontAlgn="auto" latinLnBrk="0" hangingPunct="1">
              <a:lnSpc>
                <a:spcPct val="100000"/>
              </a:lnSpc>
              <a:spcBef>
                <a:spcPts val="0"/>
              </a:spcBef>
              <a:spcAft>
                <a:spcPts val="0"/>
              </a:spcAft>
              <a:buClrTx/>
              <a:buSzTx/>
              <a:buFont typeface="Arial" charset="0"/>
              <a:buNone/>
              <a:tabLst/>
              <a:defRPr/>
            </a:pPr>
            <a:endParaRPr lang="en-US" sz="2800" b="1" dirty="0">
              <a:latin typeface="Calibri" charset="0"/>
              <a:ea typeface="Calibri" charset="0"/>
              <a:cs typeface="Calibri" charset="0"/>
            </a:endParaRPr>
          </a:p>
          <a:p>
            <a:pPr marL="514350" marR="0" lvl="0" indent="-514350" defTabSz="914400" eaLnBrk="1" fontAlgn="auto" latinLnBrk="0" hangingPunct="1">
              <a:spcBef>
                <a:spcPts val="0"/>
              </a:spcBef>
              <a:spcAft>
                <a:spcPts val="0"/>
              </a:spcAft>
              <a:buClrTx/>
              <a:buSzTx/>
              <a:buFont typeface="+mj-lt"/>
              <a:buAutoNum type="arabicPeriod"/>
              <a:tabLst/>
              <a:defRPr/>
            </a:pPr>
            <a:r>
              <a:rPr lang="en-US" sz="2400" dirty="0">
                <a:latin typeface="Times New Roman" panose="02020603050405020304" pitchFamily="18" charset="0"/>
                <a:ea typeface="Calibri" charset="0"/>
                <a:cs typeface="Times New Roman" panose="02020603050405020304" pitchFamily="18" charset="0"/>
              </a:rPr>
              <a:t>Collect anomalous data (using objects such as backpacks, hats, shoes, and water-bottles) from local parks</a:t>
            </a:r>
          </a:p>
          <a:p>
            <a:pPr marL="514350" marR="0" lvl="0" indent="-514350" defTabSz="914400" eaLnBrk="1" fontAlgn="auto" latinLnBrk="0" hangingPunct="1">
              <a:spcBef>
                <a:spcPts val="0"/>
              </a:spcBef>
              <a:spcAft>
                <a:spcPts val="0"/>
              </a:spcAft>
              <a:buClrTx/>
              <a:buSzTx/>
              <a:buFont typeface="+mj-lt"/>
              <a:buAutoNum type="arabicPeriod"/>
              <a:tabLst/>
              <a:defRPr/>
            </a:pPr>
            <a:r>
              <a:rPr lang="en-US" sz="2400" dirty="0">
                <a:latin typeface="Times New Roman" panose="02020603050405020304" pitchFamily="18" charset="0"/>
                <a:ea typeface="Calibri" charset="0"/>
                <a:cs typeface="Times New Roman" panose="02020603050405020304" pitchFamily="18" charset="0"/>
              </a:rPr>
              <a:t>Retrain </a:t>
            </a:r>
            <a:r>
              <a:rPr lang="en-US" sz="2400" dirty="0" err="1">
                <a:latin typeface="Times New Roman" panose="02020603050405020304" pitchFamily="18" charset="0"/>
                <a:ea typeface="Calibri" charset="0"/>
                <a:cs typeface="Times New Roman" panose="02020603050405020304" pitchFamily="18" charset="0"/>
              </a:rPr>
              <a:t>MobileNet</a:t>
            </a:r>
            <a:r>
              <a:rPr lang="en-US" sz="2400" dirty="0">
                <a:latin typeface="Times New Roman" panose="02020603050405020304" pitchFamily="18" charset="0"/>
                <a:ea typeface="Calibri" charset="0"/>
                <a:cs typeface="Times New Roman" panose="02020603050405020304" pitchFamily="18" charset="0"/>
              </a:rPr>
              <a:t> model and change its layers to classify objects in #1</a:t>
            </a:r>
          </a:p>
          <a:p>
            <a:pPr marL="514350" marR="0" lvl="0" indent="-514350" defTabSz="914400" eaLnBrk="1" fontAlgn="auto" latinLnBrk="0" hangingPunct="1">
              <a:spcBef>
                <a:spcPts val="0"/>
              </a:spcBef>
              <a:spcAft>
                <a:spcPts val="0"/>
              </a:spcAft>
              <a:buClrTx/>
              <a:buSzTx/>
              <a:buFont typeface="+mj-lt"/>
              <a:buAutoNum type="arabicPeriod"/>
              <a:tabLst/>
              <a:defRPr/>
            </a:pPr>
            <a:r>
              <a:rPr lang="en-US" sz="2400" dirty="0">
                <a:latin typeface="Times New Roman" panose="02020603050405020304" pitchFamily="18" charset="0"/>
                <a:ea typeface="Calibri" charset="0"/>
                <a:cs typeface="Times New Roman" panose="02020603050405020304" pitchFamily="18" charset="0"/>
              </a:rPr>
              <a:t>Trim dataset depending on specific images that the model performed badly</a:t>
            </a:r>
          </a:p>
          <a:p>
            <a:pPr marL="514350" marR="0" lvl="0" indent="-514350" defTabSz="914400" eaLnBrk="1" fontAlgn="auto" latinLnBrk="0" hangingPunct="1">
              <a:spcBef>
                <a:spcPts val="0"/>
              </a:spcBef>
              <a:spcAft>
                <a:spcPts val="0"/>
              </a:spcAft>
              <a:buClrTx/>
              <a:buSzTx/>
              <a:buFont typeface="+mj-lt"/>
              <a:buAutoNum type="arabicPeriod"/>
              <a:tabLst/>
              <a:defRPr/>
            </a:pPr>
            <a:r>
              <a:rPr lang="en-US" sz="2400" dirty="0">
                <a:latin typeface="Times New Roman" panose="02020603050405020304" pitchFamily="18" charset="0"/>
                <a:ea typeface="Calibri" charset="0"/>
                <a:cs typeface="Times New Roman" panose="02020603050405020304" pitchFamily="18" charset="0"/>
              </a:rPr>
              <a:t>Repeats Steps 2 and 3 until goal is surpassed</a:t>
            </a:r>
          </a:p>
          <a:p>
            <a:pPr marL="514350" marR="0" lvl="0" indent="-514350" algn="ctr" defTabSz="914400" eaLnBrk="1" fontAlgn="auto" latinLnBrk="0" hangingPunct="1">
              <a:lnSpc>
                <a:spcPct val="100000"/>
              </a:lnSpc>
              <a:spcBef>
                <a:spcPts val="0"/>
              </a:spcBef>
              <a:spcAft>
                <a:spcPts val="0"/>
              </a:spcAft>
              <a:buClrTx/>
              <a:buSzTx/>
              <a:buFont typeface="+mj-lt"/>
              <a:buAutoNum type="arabicPeriod"/>
              <a:tabLst/>
              <a:defRPr/>
            </a:pPr>
            <a:endParaRPr lang="en-US" sz="2400" dirty="0">
              <a:latin typeface="Calibri" charset="0"/>
              <a:ea typeface="Calibri" charset="0"/>
              <a:cs typeface="Calibri" charset="0"/>
            </a:endParaRPr>
          </a:p>
        </p:txBody>
      </p:sp>
      <p:sp>
        <p:nvSpPr>
          <p:cNvPr id="87" name="Rectangle 86"/>
          <p:cNvSpPr/>
          <p:nvPr/>
        </p:nvSpPr>
        <p:spPr>
          <a:xfrm>
            <a:off x="11047164" y="9733955"/>
            <a:ext cx="9857035" cy="82296"/>
          </a:xfrm>
          <a:prstGeom prst="rect">
            <a:avLst/>
          </a:prstGeom>
          <a:solidFill>
            <a:schemeClr val="accent2">
              <a:lumMod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90" name="Rectangle 89"/>
          <p:cNvSpPr/>
          <p:nvPr/>
        </p:nvSpPr>
        <p:spPr>
          <a:xfrm>
            <a:off x="33442699" y="28866430"/>
            <a:ext cx="9857035" cy="82296"/>
          </a:xfrm>
          <a:prstGeom prst="rect">
            <a:avLst/>
          </a:prstGeom>
          <a:solidFill>
            <a:schemeClr val="accent2">
              <a:lumMod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106" name="Rectangle 105"/>
          <p:cNvSpPr/>
          <p:nvPr/>
        </p:nvSpPr>
        <p:spPr>
          <a:xfrm>
            <a:off x="33420164" y="22164488"/>
            <a:ext cx="9857035" cy="82296"/>
          </a:xfrm>
          <a:prstGeom prst="rect">
            <a:avLst/>
          </a:prstGeom>
          <a:solidFill>
            <a:schemeClr val="accent2">
              <a:lumMod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107" name="TextBox 106"/>
          <p:cNvSpPr txBox="1"/>
          <p:nvPr/>
        </p:nvSpPr>
        <p:spPr>
          <a:xfrm>
            <a:off x="11049505" y="12327715"/>
            <a:ext cx="9987452" cy="3170099"/>
          </a:xfrm>
          <a:prstGeom prst="rect">
            <a:avLst/>
          </a:prstGeom>
          <a:noFill/>
        </p:spPr>
        <p:txBody>
          <a:bodyPr wrap="square" rtlCol="0">
            <a:spAutoFit/>
          </a:bodyPr>
          <a:lstStyle>
            <a:defPPr>
              <a:defRPr kern="1200" smtId="4294967295"/>
            </a:defPPr>
          </a:lstStyle>
          <a:p>
            <a:pPr marL="457200" marR="0" lvl="0" indent="-457200" defTabSz="914400" eaLnBrk="1" fontAlgn="auto" latinLnBrk="0" hangingPunct="1">
              <a:lnSpc>
                <a:spcPct val="100000"/>
              </a:lnSpc>
              <a:spcBef>
                <a:spcPts val="0"/>
              </a:spcBef>
              <a:spcAft>
                <a:spcPts val="0"/>
              </a:spcAft>
              <a:buClrTx/>
              <a:buSzTx/>
              <a:buFont typeface="Arial" charset="0"/>
              <a:buNone/>
              <a:tabLst/>
              <a:defRPr/>
            </a:pPr>
            <a:r>
              <a:rPr lang="en-US" sz="2800" b="1" dirty="0">
                <a:latin typeface="Calibri" charset="0"/>
                <a:ea typeface="Calibri" charset="0"/>
                <a:cs typeface="Calibri" charset="0"/>
              </a:rPr>
              <a:t> </a:t>
            </a:r>
            <a:r>
              <a:rPr lang="en-US" sz="2800" b="1" dirty="0">
                <a:latin typeface="Times New Roman" panose="02020603050405020304" pitchFamily="18" charset="0"/>
                <a:ea typeface="Calibri" charset="0"/>
                <a:cs typeface="Times New Roman" panose="02020603050405020304" pitchFamily="18" charset="0"/>
              </a:rPr>
              <a:t>Stage 3: Autonomous Deployment</a:t>
            </a:r>
          </a:p>
          <a:p>
            <a:pPr marL="457200" marR="0" lvl="0" indent="-457200" defTabSz="914400" eaLnBrk="1" fontAlgn="auto" latinLnBrk="0" hangingPunct="1">
              <a:lnSpc>
                <a:spcPct val="100000"/>
              </a:lnSpc>
              <a:spcBef>
                <a:spcPts val="0"/>
              </a:spcBef>
              <a:spcAft>
                <a:spcPts val="0"/>
              </a:spcAft>
              <a:buClrTx/>
              <a:buSzTx/>
              <a:buFont typeface="Arial" charset="0"/>
              <a:buNone/>
              <a:tabLst/>
              <a:defRPr/>
            </a:pPr>
            <a:endParaRPr lang="en-US" sz="2800" b="1" dirty="0">
              <a:latin typeface="Calibri" charset="0"/>
              <a:ea typeface="Calibri" charset="0"/>
              <a:cs typeface="Calibri" charset="0"/>
            </a:endParaRP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sz="2400" dirty="0">
                <a:latin typeface="Times New Roman" panose="02020603050405020304" pitchFamily="18" charset="0"/>
                <a:ea typeface="Calibri" charset="0"/>
                <a:cs typeface="Times New Roman" panose="02020603050405020304" pitchFamily="18" charset="0"/>
              </a:rPr>
              <a:t>Construct Google Vision Kit using Raspberry PI Zero &amp; Camera V2</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sz="2400" dirty="0">
                <a:latin typeface="Times New Roman" panose="02020603050405020304" pitchFamily="18" charset="0"/>
                <a:ea typeface="Calibri" charset="0"/>
                <a:cs typeface="Times New Roman" panose="02020603050405020304" pitchFamily="18" charset="0"/>
              </a:rPr>
              <a:t>Run sample machine learning models on the Vision Kit to test it</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sz="2400" dirty="0">
                <a:latin typeface="Times New Roman" panose="02020603050405020304" pitchFamily="18" charset="0"/>
                <a:ea typeface="Calibri" charset="0"/>
                <a:cs typeface="Times New Roman" panose="02020603050405020304" pitchFamily="18" charset="0"/>
              </a:rPr>
              <a:t>Combine object classification and anomaly detection models into one functioning super model</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sz="2400" dirty="0">
                <a:latin typeface="Times New Roman" panose="02020603050405020304" pitchFamily="18" charset="0"/>
                <a:ea typeface="Calibri" charset="0"/>
                <a:cs typeface="Times New Roman" panose="02020603050405020304" pitchFamily="18" charset="0"/>
              </a:rPr>
              <a:t>Import binary model (graphs and scripts) onto the Vision Kit</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sz="2400" dirty="0">
                <a:latin typeface="Times New Roman" panose="02020603050405020304" pitchFamily="18" charset="0"/>
                <a:ea typeface="Calibri" charset="0"/>
                <a:cs typeface="Times New Roman" panose="02020603050405020304" pitchFamily="18" charset="0"/>
              </a:rPr>
              <a:t>Test and debug Vision Kit deployment and verify models work with camera</a:t>
            </a:r>
          </a:p>
        </p:txBody>
      </p:sp>
      <p:sp>
        <p:nvSpPr>
          <p:cNvPr id="109" name="Rectangle 108"/>
          <p:cNvSpPr/>
          <p:nvPr/>
        </p:nvSpPr>
        <p:spPr>
          <a:xfrm>
            <a:off x="11033419" y="13044763"/>
            <a:ext cx="9857035" cy="82296"/>
          </a:xfrm>
          <a:prstGeom prst="rect">
            <a:avLst/>
          </a:prstGeom>
          <a:solidFill>
            <a:schemeClr val="accent2">
              <a:lumMod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mc:AlternateContent xmlns:mc="http://schemas.openxmlformats.org/markup-compatibility/2006" xmlns:a14="http://schemas.microsoft.com/office/drawing/2010/main">
        <mc:Choice Requires="a14">
          <p:sp>
            <p:nvSpPr>
              <p:cNvPr id="113" name="TextBox 112"/>
              <p:cNvSpPr txBox="1"/>
              <p:nvPr/>
            </p:nvSpPr>
            <p:spPr>
              <a:xfrm>
                <a:off x="11121269" y="16478073"/>
                <a:ext cx="9987452" cy="16600827"/>
              </a:xfrm>
              <a:prstGeom prst="rect">
                <a:avLst/>
              </a:prstGeom>
              <a:noFill/>
            </p:spPr>
            <p:txBody>
              <a:bodyPr wrap="square" rtlCol="0">
                <a:spAutoFit/>
              </a:bodyPr>
              <a:lstStyle>
                <a:defPPr>
                  <a:defRPr kern="1200" smtId="4294967295"/>
                </a:defPPr>
              </a:lstStyle>
              <a:p>
                <a:r>
                  <a:rPr lang="en-US" sz="2800" dirty="0">
                    <a:latin typeface="Arial Black" pitchFamily="34" charset="0"/>
                  </a:rPr>
                  <a:t>Results: Auto-Encoder Anomaly Detection</a:t>
                </a:r>
              </a:p>
              <a:p>
                <a:r>
                  <a:rPr lang="en-US" sz="2800" dirty="0"/>
                  <a:t>          </a:t>
                </a:r>
                <a:endParaRPr lang="en-US" sz="2400" dirty="0"/>
              </a:p>
              <a:p>
                <a:r>
                  <a:rPr lang="en-US" sz="2400" dirty="0"/>
                  <a:t> </a:t>
                </a:r>
                <a:r>
                  <a:rPr lang="en-US" sz="2400" dirty="0">
                    <a:latin typeface="Times New Roman" panose="02020603050405020304" pitchFamily="18" charset="0"/>
                    <a:cs typeface="Times New Roman" panose="02020603050405020304" pitchFamily="18" charset="0"/>
                  </a:rPr>
                  <a:t>I was able to achieve a 87% accuracy for my anomaly detection model, surpassing the goals set forth in the Introduction section.</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Figure 1 below shows the plot of the loss function of my final model over training. The loss function shows how accurate the model is over time (the lower the loss function, the more accurate the model is). </a:t>
                </a:r>
              </a:p>
              <a:p>
                <a:r>
                  <a:rPr lang="en-US" sz="2400" dirty="0">
                    <a:latin typeface="Times New Roman" panose="02020603050405020304" pitchFamily="18" charset="0"/>
                    <a:cs typeface="Times New Roman" panose="02020603050405020304" pitchFamily="18" charset="0"/>
                  </a:rPr>
                  <a:t>Figure 2 shows the results of the model on the data, including false positives and negatives (The red is bad, and the green is good).</a:t>
                </a:r>
              </a:p>
              <a:p>
                <a:endParaRPr lang="en-US" sz="2000" dirty="0"/>
              </a:p>
              <a:p>
                <a:endParaRPr lang="en-US" sz="2400" dirty="0"/>
              </a:p>
              <a:p>
                <a:pPr algn="ctr"/>
                <a:r>
                  <a:rPr lang="en-US" sz="2400" dirty="0"/>
                  <a:t>	</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sz="2400">
                        <a:latin typeface="Cambria Math" charset="0"/>
                      </a:rPr>
                      <m:t>MSE</m:t>
                    </m:r>
                    <m:r>
                      <a:rPr lang="en-US" sz="2400">
                        <a:latin typeface="Cambria Math" charset="0"/>
                      </a:rPr>
                      <m:t>=</m:t>
                    </m:r>
                    <m:f>
                      <m:fPr>
                        <m:ctrlPr>
                          <a:rPr lang="en-US" sz="2400" i="1">
                            <a:latin typeface="Cambria Math" charset="0"/>
                          </a:rPr>
                        </m:ctrlPr>
                      </m:fPr>
                      <m:num>
                        <m:r>
                          <a:rPr lang="en-US" sz="2400">
                            <a:latin typeface="Cambria Math" charset="0"/>
                          </a:rPr>
                          <m:t>1</m:t>
                        </m:r>
                      </m:num>
                      <m:den>
                        <m:sSup>
                          <m:sSupPr>
                            <m:ctrlPr>
                              <a:rPr lang="en-US" sz="2400" i="1">
                                <a:latin typeface="Cambria Math" charset="0"/>
                              </a:rPr>
                            </m:ctrlPr>
                          </m:sSupPr>
                          <m:e>
                            <m:r>
                              <m:rPr>
                                <m:sty m:val="p"/>
                              </m:rPr>
                              <a:rPr lang="en-US" sz="2400">
                                <a:latin typeface="Cambria Math" charset="0"/>
                              </a:rPr>
                              <m:t>n</m:t>
                            </m:r>
                          </m:e>
                          <m:sup>
                            <m:r>
                              <a:rPr lang="en-US" sz="2400">
                                <a:latin typeface="Cambria Math" charset="0"/>
                              </a:rPr>
                              <m:t>2</m:t>
                            </m:r>
                          </m:sup>
                        </m:sSup>
                      </m:den>
                    </m:f>
                    <m:r>
                      <a:rPr lang="en-US" sz="2400" i="1">
                        <a:latin typeface="Cambria Math" charset="0"/>
                      </a:rPr>
                      <m:t>∗</m:t>
                    </m:r>
                    <m:r>
                      <a:rPr lang="en-US" sz="2400">
                        <a:latin typeface="Cambria Math" charset="0"/>
                      </a:rPr>
                      <m:t> </m:t>
                    </m:r>
                    <m:nary>
                      <m:naryPr>
                        <m:chr m:val="∑"/>
                        <m:limLoc m:val="undOvr"/>
                        <m:ctrlPr>
                          <a:rPr lang="en-US" sz="2400" i="1">
                            <a:latin typeface="Cambria Math" charset="0"/>
                          </a:rPr>
                        </m:ctrlPr>
                      </m:naryPr>
                      <m:sub>
                        <m:r>
                          <m:rPr>
                            <m:sty m:val="p"/>
                          </m:rPr>
                          <a:rPr lang="en-US" sz="2400">
                            <a:latin typeface="Cambria Math" charset="0"/>
                          </a:rPr>
                          <m:t>i</m:t>
                        </m:r>
                        <m:r>
                          <a:rPr lang="en-US" sz="2400">
                            <a:latin typeface="Cambria Math" charset="0"/>
                          </a:rPr>
                          <m:t>=1</m:t>
                        </m:r>
                      </m:sub>
                      <m:sup>
                        <m:sSup>
                          <m:sSupPr>
                            <m:ctrlPr>
                              <a:rPr lang="en-US" sz="2400" i="1">
                                <a:latin typeface="Cambria Math" charset="0"/>
                              </a:rPr>
                            </m:ctrlPr>
                          </m:sSupPr>
                          <m:e>
                            <m:r>
                              <m:rPr>
                                <m:sty m:val="p"/>
                              </m:rPr>
                              <a:rPr lang="en-US" sz="2400">
                                <a:latin typeface="Cambria Math" charset="0"/>
                              </a:rPr>
                              <m:t>n</m:t>
                            </m:r>
                          </m:e>
                          <m:sup>
                            <m:r>
                              <a:rPr lang="en-US" sz="2400">
                                <a:latin typeface="Cambria Math" charset="0"/>
                              </a:rPr>
                              <m:t>2</m:t>
                            </m:r>
                          </m:sup>
                        </m:sSup>
                      </m:sup>
                      <m:e>
                        <m:eqArr>
                          <m:eqArrPr>
                            <m:ctrlPr>
                              <a:rPr lang="en-US" sz="2400" i="1">
                                <a:latin typeface="Cambria Math" charset="0"/>
                              </a:rPr>
                            </m:ctrlPr>
                          </m:eqArrPr>
                          <m:e>
                            <m:sSup>
                              <m:sSupPr>
                                <m:ctrlPr>
                                  <a:rPr lang="en-US" sz="2400" i="1">
                                    <a:latin typeface="Cambria Math" charset="0"/>
                                  </a:rPr>
                                </m:ctrlPr>
                              </m:sSupPr>
                              <m:e>
                                <m:d>
                                  <m:dPr>
                                    <m:ctrlPr>
                                      <a:rPr lang="en-US" sz="2400" i="1">
                                        <a:latin typeface="Cambria Math" charset="0"/>
                                      </a:rPr>
                                    </m:ctrlPr>
                                  </m:dPr>
                                  <m:e>
                                    <m:sSup>
                                      <m:sSupPr>
                                        <m:ctrlPr>
                                          <a:rPr lang="en-US" sz="2400" i="1">
                                            <a:latin typeface="Cambria Math" charset="0"/>
                                          </a:rPr>
                                        </m:ctrlPr>
                                      </m:sSupPr>
                                      <m:e>
                                        <m:acc>
                                          <m:accPr>
                                            <m:chr m:val="̂"/>
                                            <m:ctrlPr>
                                              <a:rPr lang="en-US" sz="2400" i="1">
                                                <a:latin typeface="Cambria Math" charset="0"/>
                                              </a:rPr>
                                            </m:ctrlPr>
                                          </m:accPr>
                                          <m:e>
                                            <m:r>
                                              <m:rPr>
                                                <m:sty m:val="p"/>
                                              </m:rPr>
                                              <a:rPr lang="en-US" sz="2400">
                                                <a:latin typeface="Cambria Math" charset="0"/>
                                              </a:rPr>
                                              <m:t>y</m:t>
                                            </m:r>
                                          </m:e>
                                        </m:acc>
                                      </m:e>
                                      <m:sup>
                                        <m:r>
                                          <m:rPr>
                                            <m:sty m:val="p"/>
                                          </m:rPr>
                                          <a:rPr lang="en-US" sz="2400">
                                            <a:latin typeface="Cambria Math" charset="0"/>
                                          </a:rPr>
                                          <m:t>i</m:t>
                                        </m:r>
                                      </m:sup>
                                    </m:sSup>
                                    <m:r>
                                      <a:rPr lang="en-US" sz="2400" i="1">
                                        <a:latin typeface="Cambria Math" charset="0"/>
                                      </a:rPr>
                                      <m:t>−</m:t>
                                    </m:r>
                                    <m:r>
                                      <a:rPr lang="en-US" sz="2400">
                                        <a:latin typeface="Cambria Math" charset="0"/>
                                      </a:rPr>
                                      <m:t> </m:t>
                                    </m:r>
                                    <m:sSup>
                                      <m:sSupPr>
                                        <m:ctrlPr>
                                          <a:rPr lang="en-US" sz="2400" i="1">
                                            <a:latin typeface="Cambria Math" charset="0"/>
                                          </a:rPr>
                                        </m:ctrlPr>
                                      </m:sSupPr>
                                      <m:e>
                                        <m:r>
                                          <m:rPr>
                                            <m:sty m:val="p"/>
                                          </m:rPr>
                                          <a:rPr lang="en-US" sz="2400">
                                            <a:latin typeface="Cambria Math" charset="0"/>
                                          </a:rPr>
                                          <m:t>y</m:t>
                                        </m:r>
                                      </m:e>
                                      <m:sup>
                                        <m:r>
                                          <m:rPr>
                                            <m:sty m:val="p"/>
                                          </m:rPr>
                                          <a:rPr lang="en-US" sz="2400">
                                            <a:latin typeface="Cambria Math" charset="0"/>
                                          </a:rPr>
                                          <m:t>i</m:t>
                                        </m:r>
                                      </m:sup>
                                    </m:sSup>
                                  </m:e>
                                </m:d>
                              </m:e>
                              <m:sup>
                                <m:r>
                                  <a:rPr lang="en-US" sz="2400">
                                    <a:latin typeface="Cambria Math" charset="0"/>
                                  </a:rPr>
                                  <m:t>2</m:t>
                                </m:r>
                              </m:sup>
                            </m:sSup>
                          </m:e>
                          <m:e>
                            <m:r>
                              <a:rPr lang="en-US" sz="2400">
                                <a:latin typeface="Cambria Math" charset="0"/>
                              </a:rPr>
                              <m:t> </m:t>
                            </m:r>
                          </m:e>
                        </m:eqArr>
                      </m:e>
                    </m:nary>
                  </m:oMath>
                </a14:m>
                <a:endParaRPr lang="en-US" sz="2400" dirty="0">
                  <a:latin typeface="Times New Roman" panose="02020603050405020304" pitchFamily="18" charset="0"/>
                  <a:cs typeface="Times New Roman" panose="02020603050405020304" pitchFamily="18" charset="0"/>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algn="ctr"/>
                <a:endParaRPr lang="en-US" sz="2400" dirty="0"/>
              </a:p>
              <a:p>
                <a:r>
                  <a:rPr lang="en-US" sz="2400" dirty="0"/>
                  <a:t>    </a:t>
                </a:r>
              </a:p>
              <a:p>
                <a:r>
                  <a:rPr lang="en-US" sz="2400" dirty="0"/>
                  <a:t>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                                     </a:t>
                </a:r>
                <a:r>
                  <a:rPr lang="en-US" sz="2000" dirty="0"/>
                  <a:t>Figure 2. Loss Function of Final Model</a:t>
                </a:r>
              </a:p>
              <a:p>
                <a:endParaRPr lang="en-US" sz="2000" dirty="0"/>
              </a:p>
              <a:p>
                <a:r>
                  <a:rPr lang="en-US" sz="2400" dirty="0"/>
                  <a:t>As seen in Figure 2, the model was extremely accurate on non-anomalous images, but still performed well when determining on anomalous images. The model performed well and its accuracy was 87% . </a:t>
                </a:r>
              </a:p>
            </p:txBody>
          </p:sp>
        </mc:Choice>
        <mc:Fallback xmlns="">
          <p:sp>
            <p:nvSpPr>
              <p:cNvPr id="113" name="TextBox 112"/>
              <p:cNvSpPr txBox="1">
                <a:spLocks noRot="1" noChangeAspect="1" noMove="1" noResize="1" noEditPoints="1" noAdjustHandles="1" noChangeArrowheads="1" noChangeShapeType="1" noTextEdit="1"/>
              </p:cNvSpPr>
              <p:nvPr/>
            </p:nvSpPr>
            <p:spPr>
              <a:xfrm>
                <a:off x="11121269" y="16478073"/>
                <a:ext cx="9987452" cy="16600827"/>
              </a:xfrm>
              <a:prstGeom prst="rect">
                <a:avLst/>
              </a:prstGeom>
              <a:blipFill>
                <a:blip r:embed="rId7"/>
                <a:stretch>
                  <a:fillRect l="-1399" t="-306"/>
                </a:stretch>
              </a:blipFill>
            </p:spPr>
            <p:txBody>
              <a:bodyPr/>
              <a:lstStyle/>
              <a:p>
                <a:r>
                  <a:rPr lang="en-US">
                    <a:noFill/>
                  </a:rPr>
                  <a:t> </a:t>
                </a:r>
              </a:p>
            </p:txBody>
          </p:sp>
        </mc:Fallback>
      </mc:AlternateContent>
      <p:sp>
        <p:nvSpPr>
          <p:cNvPr id="116" name="Rectangle 115"/>
          <p:cNvSpPr/>
          <p:nvPr/>
        </p:nvSpPr>
        <p:spPr>
          <a:xfrm>
            <a:off x="11054970" y="17007956"/>
            <a:ext cx="9857035" cy="82296"/>
          </a:xfrm>
          <a:prstGeom prst="rect">
            <a:avLst/>
          </a:prstGeom>
          <a:solidFill>
            <a:schemeClr val="accent2">
              <a:lumMod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pic>
        <p:nvPicPr>
          <p:cNvPr id="119" name="Picture 1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99380" y="20717705"/>
            <a:ext cx="4982431" cy="4450540"/>
          </a:xfrm>
          <a:prstGeom prst="rect">
            <a:avLst/>
          </a:prstGeom>
        </p:spPr>
      </p:pic>
      <p:pic>
        <p:nvPicPr>
          <p:cNvPr id="120" name="Picture 119"/>
          <p:cNvPicPr/>
          <p:nvPr/>
        </p:nvPicPr>
        <p:blipFill>
          <a:blip r:embed="rId9"/>
          <a:stretch>
            <a:fillRect/>
          </a:stretch>
        </p:blipFill>
        <p:spPr>
          <a:xfrm>
            <a:off x="11194856" y="25478690"/>
            <a:ext cx="7721313" cy="4763791"/>
          </a:xfrm>
          <a:prstGeom prst="rect">
            <a:avLst/>
          </a:prstGeom>
        </p:spPr>
      </p:pic>
      <p:sp>
        <p:nvSpPr>
          <p:cNvPr id="121" name="TextBox 120"/>
          <p:cNvSpPr txBox="1"/>
          <p:nvPr/>
        </p:nvSpPr>
        <p:spPr>
          <a:xfrm>
            <a:off x="22283949" y="472561"/>
            <a:ext cx="9987452" cy="12464951"/>
          </a:xfrm>
          <a:prstGeom prst="rect">
            <a:avLst/>
          </a:prstGeom>
          <a:noFill/>
        </p:spPr>
        <p:txBody>
          <a:bodyPr wrap="square" rtlCol="0">
            <a:spAutoFit/>
          </a:bodyPr>
          <a:lstStyle>
            <a:defPPr>
              <a:defRPr kern="1200" smtId="4294967295"/>
            </a:defPPr>
          </a:lstStyle>
          <a:p>
            <a:r>
              <a:rPr lang="en-US" sz="2800" dirty="0">
                <a:latin typeface="Arial Black" pitchFamily="34" charset="0"/>
              </a:rPr>
              <a:t>Results: Object Classification</a:t>
            </a:r>
            <a:endParaRPr lang="en-US" sz="2400" dirty="0"/>
          </a:p>
          <a:p>
            <a:endParaRPr lang="en-US" sz="2400" dirty="0"/>
          </a:p>
          <a:p>
            <a:r>
              <a:rPr lang="en-US" sz="2400" dirty="0"/>
              <a:t>After completing the anomaly detection model, I turned to classifying objects in the model, to serve as a sort of double check for anomalies. </a:t>
            </a:r>
          </a:p>
          <a:p>
            <a:endParaRPr lang="en-US" sz="2400" dirty="0"/>
          </a:p>
          <a:p>
            <a:r>
              <a:rPr lang="en-US" sz="2400" dirty="0"/>
              <a:t>I was able to achieve a 93% accuracy for the object classification step of the project, and successfully implemented both models into one functioning super model.</a:t>
            </a:r>
          </a:p>
          <a:p>
            <a:r>
              <a:rPr lang="en-US" sz="2400" dirty="0"/>
              <a:t>Below are some sample images and their classification by my model</a:t>
            </a:r>
          </a:p>
          <a:p>
            <a:endParaRPr lang="en-US" sz="2400" dirty="0"/>
          </a:p>
          <a:p>
            <a:r>
              <a:rPr lang="en-US" sz="2800" b="1" dirty="0"/>
              <a:t>Successful Classifications</a:t>
            </a:r>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r>
              <a:rPr lang="en-US" sz="2800" b="1" dirty="0"/>
              <a:t>Unsuccessful Classification</a:t>
            </a:r>
            <a:endParaRPr lang="en-US" sz="2800" dirty="0"/>
          </a:p>
        </p:txBody>
      </p:sp>
      <p:sp>
        <p:nvSpPr>
          <p:cNvPr id="122" name="Rectangle 121"/>
          <p:cNvSpPr/>
          <p:nvPr/>
        </p:nvSpPr>
        <p:spPr>
          <a:xfrm>
            <a:off x="22250528" y="1028753"/>
            <a:ext cx="9857035" cy="82296"/>
          </a:xfrm>
          <a:prstGeom prst="rect">
            <a:avLst/>
          </a:prstGeom>
          <a:solidFill>
            <a:schemeClr val="accent2">
              <a:lumMod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pic>
        <p:nvPicPr>
          <p:cNvPr id="125" name="Picture 1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12894" y="12996617"/>
            <a:ext cx="4262568" cy="2841712"/>
          </a:xfrm>
          <a:prstGeom prst="rect">
            <a:avLst/>
          </a:prstGeom>
        </p:spPr>
      </p:pic>
      <p:pic>
        <p:nvPicPr>
          <p:cNvPr id="127" name="Picture 126"/>
          <p:cNvPicPr>
            <a:picLocks/>
          </p:cNvPicPr>
          <p:nvPr/>
        </p:nvPicPr>
        <p:blipFill>
          <a:blip r:embed="rId11">
            <a:extLst>
              <a:ext uri="{28A0092B-C50C-407E-A947-70E740481C1C}">
                <a14:useLocalDpi xmlns:a14="http://schemas.microsoft.com/office/drawing/2010/main" val="0"/>
              </a:ext>
            </a:extLst>
          </a:blip>
          <a:stretch>
            <a:fillRect/>
          </a:stretch>
        </p:blipFill>
        <p:spPr>
          <a:xfrm>
            <a:off x="22108441" y="8930593"/>
            <a:ext cx="3328416" cy="3236913"/>
          </a:xfrm>
          <a:prstGeom prst="rect">
            <a:avLst/>
          </a:prstGeom>
        </p:spPr>
      </p:pic>
      <p:pic>
        <p:nvPicPr>
          <p:cNvPr id="128" name="Picture 1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172004" y="4854583"/>
            <a:ext cx="3325829" cy="3862990"/>
          </a:xfrm>
          <a:prstGeom prst="rect">
            <a:avLst/>
          </a:prstGeom>
        </p:spPr>
      </p:pic>
      <p:pic>
        <p:nvPicPr>
          <p:cNvPr id="129" name="Picture 1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363486" y="17582212"/>
            <a:ext cx="4412072" cy="397484"/>
          </a:xfrm>
          <a:prstGeom prst="rect">
            <a:avLst/>
          </a:prstGeom>
        </p:spPr>
      </p:pic>
      <p:pic>
        <p:nvPicPr>
          <p:cNvPr id="130" name="Picture 12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139923" y="14086112"/>
            <a:ext cx="5621356" cy="681766"/>
          </a:xfrm>
          <a:prstGeom prst="rect">
            <a:avLst/>
          </a:prstGeom>
        </p:spPr>
      </p:pic>
      <p:pic>
        <p:nvPicPr>
          <p:cNvPr id="131" name="Picture 1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04034" y="16229142"/>
            <a:ext cx="4271428" cy="3043093"/>
          </a:xfrm>
          <a:prstGeom prst="rect">
            <a:avLst/>
          </a:prstGeom>
        </p:spPr>
      </p:pic>
      <p:pic>
        <p:nvPicPr>
          <p:cNvPr id="132" name="Picture 131"/>
          <p:cNvPicPr>
            <a:picLocks/>
          </p:cNvPicPr>
          <p:nvPr/>
        </p:nvPicPr>
        <p:blipFill>
          <a:blip r:embed="rId16">
            <a:extLst>
              <a:ext uri="{28A0092B-C50C-407E-A947-70E740481C1C}">
                <a14:useLocalDpi xmlns:a14="http://schemas.microsoft.com/office/drawing/2010/main" val="0"/>
              </a:ext>
            </a:extLst>
          </a:blip>
          <a:stretch>
            <a:fillRect/>
          </a:stretch>
        </p:blipFill>
        <p:spPr>
          <a:xfrm>
            <a:off x="25751050" y="4854583"/>
            <a:ext cx="3328416" cy="3858768"/>
          </a:xfrm>
          <a:prstGeom prst="rect">
            <a:avLst/>
          </a:prstGeom>
        </p:spPr>
      </p:pic>
      <p:pic>
        <p:nvPicPr>
          <p:cNvPr id="133" name="Picture 132"/>
          <p:cNvPicPr>
            <a:picLocks/>
          </p:cNvPicPr>
          <p:nvPr/>
        </p:nvPicPr>
        <p:blipFill>
          <a:blip r:embed="rId17">
            <a:extLst>
              <a:ext uri="{28A0092B-C50C-407E-A947-70E740481C1C}">
                <a14:useLocalDpi xmlns:a14="http://schemas.microsoft.com/office/drawing/2010/main" val="0"/>
              </a:ext>
            </a:extLst>
          </a:blip>
          <a:stretch>
            <a:fillRect/>
          </a:stretch>
        </p:blipFill>
        <p:spPr>
          <a:xfrm>
            <a:off x="29324856" y="4873356"/>
            <a:ext cx="3328416" cy="3858768"/>
          </a:xfrm>
          <a:prstGeom prst="rect">
            <a:avLst/>
          </a:prstGeom>
        </p:spPr>
      </p:pic>
      <p:pic>
        <p:nvPicPr>
          <p:cNvPr id="134" name="Picture 133"/>
          <p:cNvPicPr>
            <a:picLocks/>
          </p:cNvPicPr>
          <p:nvPr/>
        </p:nvPicPr>
        <p:blipFill>
          <a:blip r:embed="rId18">
            <a:extLst>
              <a:ext uri="{28A0092B-C50C-407E-A947-70E740481C1C}">
                <a14:useLocalDpi xmlns:a14="http://schemas.microsoft.com/office/drawing/2010/main" val="0"/>
              </a:ext>
            </a:extLst>
          </a:blip>
          <a:stretch>
            <a:fillRect/>
          </a:stretch>
        </p:blipFill>
        <p:spPr>
          <a:xfrm>
            <a:off x="25751050" y="8926371"/>
            <a:ext cx="3328416" cy="3236976"/>
          </a:xfrm>
          <a:prstGeom prst="rect">
            <a:avLst/>
          </a:prstGeom>
        </p:spPr>
      </p:pic>
      <p:pic>
        <p:nvPicPr>
          <p:cNvPr id="135" name="Picture 134"/>
          <p:cNvPicPr>
            <a:picLocks/>
          </p:cNvPicPr>
          <p:nvPr/>
        </p:nvPicPr>
        <p:blipFill>
          <a:blip r:embed="rId19">
            <a:extLst>
              <a:ext uri="{28A0092B-C50C-407E-A947-70E740481C1C}">
                <a14:useLocalDpi xmlns:a14="http://schemas.microsoft.com/office/drawing/2010/main" val="0"/>
              </a:ext>
            </a:extLst>
          </a:blip>
          <a:stretch>
            <a:fillRect/>
          </a:stretch>
        </p:blipFill>
        <p:spPr>
          <a:xfrm>
            <a:off x="29320860" y="8907049"/>
            <a:ext cx="3328416" cy="3236976"/>
          </a:xfrm>
          <a:prstGeom prst="rect">
            <a:avLst/>
          </a:prstGeom>
        </p:spPr>
      </p:pic>
      <p:sp>
        <p:nvSpPr>
          <p:cNvPr id="136" name="Rectangle 135"/>
          <p:cNvSpPr/>
          <p:nvPr/>
        </p:nvSpPr>
        <p:spPr>
          <a:xfrm>
            <a:off x="22288700" y="4711667"/>
            <a:ext cx="9857035" cy="82296"/>
          </a:xfrm>
          <a:prstGeom prst="rect">
            <a:avLst/>
          </a:prstGeom>
          <a:solidFill>
            <a:schemeClr val="accent2">
              <a:lumMod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137" name="Rectangle 136"/>
          <p:cNvSpPr/>
          <p:nvPr/>
        </p:nvSpPr>
        <p:spPr>
          <a:xfrm>
            <a:off x="22228390" y="12784272"/>
            <a:ext cx="9857035" cy="82296"/>
          </a:xfrm>
          <a:prstGeom prst="rect">
            <a:avLst/>
          </a:prstGeom>
          <a:solidFill>
            <a:schemeClr val="accent2">
              <a:lumMod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138" name="TextBox 137"/>
          <p:cNvSpPr txBox="1"/>
          <p:nvPr/>
        </p:nvSpPr>
        <p:spPr>
          <a:xfrm>
            <a:off x="22283948" y="19586638"/>
            <a:ext cx="10179391" cy="6678751"/>
          </a:xfrm>
          <a:prstGeom prst="rect">
            <a:avLst/>
          </a:prstGeom>
          <a:noFill/>
        </p:spPr>
        <p:txBody>
          <a:bodyPr wrap="square" rtlCol="0">
            <a:spAutoFit/>
          </a:bodyPr>
          <a:lstStyle>
            <a:defPPr>
              <a:defRPr kern="1200" smtId="4294967295"/>
            </a:defPPr>
          </a:lstStyle>
          <a:p>
            <a:r>
              <a:rPr lang="en-US" sz="2800" dirty="0">
                <a:latin typeface="Arial Black" pitchFamily="34" charset="0"/>
              </a:rPr>
              <a:t>Results: Autonomous Deployment</a:t>
            </a:r>
          </a:p>
          <a:p>
            <a:r>
              <a:rPr lang="en-US" sz="2800" dirty="0"/>
              <a:t>          </a:t>
            </a:r>
            <a:endParaRPr lang="en-US" sz="2400" dirty="0"/>
          </a:p>
          <a:p>
            <a:r>
              <a:rPr lang="en-US" sz="2400" dirty="0"/>
              <a:t> This stage of my project had more practical results than data. However, I was able to construct the Google Vision Kit and import my combined super model onto the kit for autonomous use.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000" dirty="0"/>
          </a:p>
          <a:p>
            <a:r>
              <a:rPr lang="en-US" sz="2000" dirty="0"/>
              <a:t>                                                              Google Vision Kit</a:t>
            </a:r>
          </a:p>
          <a:p>
            <a:endParaRPr lang="en-US" sz="2000" dirty="0"/>
          </a:p>
          <a:p>
            <a:r>
              <a:rPr lang="en-US" sz="2400" dirty="0"/>
              <a:t>Below are pictures taken from the construction of the kit.</a:t>
            </a:r>
          </a:p>
          <a:p>
            <a:endParaRPr lang="en-US" sz="2400" dirty="0"/>
          </a:p>
          <a:p>
            <a:r>
              <a:rPr lang="en-US" sz="2400" dirty="0"/>
              <a:t>        </a:t>
            </a:r>
            <a:r>
              <a:rPr lang="en-US" sz="2400" dirty="0" err="1"/>
              <a:t>VisionBonnet</a:t>
            </a:r>
            <a:r>
              <a:rPr lang="en-US" sz="2400" dirty="0"/>
              <a:t> Cable              </a:t>
            </a:r>
            <a:r>
              <a:rPr lang="en-US" sz="2400" dirty="0" err="1"/>
              <a:t>VisionBonnet</a:t>
            </a:r>
            <a:r>
              <a:rPr lang="en-US" sz="2400" dirty="0"/>
              <a:t> Board                 Raspberry Pi Zero</a:t>
            </a:r>
          </a:p>
        </p:txBody>
      </p:sp>
      <p:sp>
        <p:nvSpPr>
          <p:cNvPr id="139" name="Rectangle 138"/>
          <p:cNvSpPr/>
          <p:nvPr/>
        </p:nvSpPr>
        <p:spPr>
          <a:xfrm>
            <a:off x="22350412" y="20135405"/>
            <a:ext cx="9857035" cy="82296"/>
          </a:xfrm>
          <a:prstGeom prst="rect">
            <a:avLst/>
          </a:prstGeom>
          <a:solidFill>
            <a:schemeClr val="accent2">
              <a:lumMod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pic>
        <p:nvPicPr>
          <p:cNvPr id="25" name="Picture 24"/>
          <p:cNvPicPr>
            <a:picLocks noChangeAspect="1"/>
          </p:cNvPicPr>
          <p:nvPr/>
        </p:nvPicPr>
        <p:blipFill>
          <a:blip r:embed="rId20"/>
          <a:stretch>
            <a:fillRect/>
          </a:stretch>
        </p:blipFill>
        <p:spPr>
          <a:xfrm>
            <a:off x="25506126" y="21836626"/>
            <a:ext cx="2540000" cy="2540000"/>
          </a:xfrm>
          <a:prstGeom prst="rect">
            <a:avLst/>
          </a:prstGeom>
        </p:spPr>
      </p:pic>
      <p:pic>
        <p:nvPicPr>
          <p:cNvPr id="26" name="Picture 25"/>
          <p:cNvPicPr>
            <a:picLocks noChangeAspect="1"/>
          </p:cNvPicPr>
          <p:nvPr/>
        </p:nvPicPr>
        <p:blipFill>
          <a:blip r:embed="rId21"/>
          <a:stretch>
            <a:fillRect/>
          </a:stretch>
        </p:blipFill>
        <p:spPr>
          <a:xfrm rot="5400000">
            <a:off x="25406663" y="26985275"/>
            <a:ext cx="4248725" cy="3048000"/>
          </a:xfrm>
          <a:prstGeom prst="rect">
            <a:avLst/>
          </a:prstGeom>
        </p:spPr>
      </p:pic>
      <p:pic>
        <p:nvPicPr>
          <p:cNvPr id="27" name="Picture 26"/>
          <p:cNvPicPr>
            <a:picLocks noChangeAspect="1"/>
          </p:cNvPicPr>
          <p:nvPr/>
        </p:nvPicPr>
        <p:blipFill>
          <a:blip r:embed="rId22"/>
          <a:stretch>
            <a:fillRect/>
          </a:stretch>
        </p:blipFill>
        <p:spPr>
          <a:xfrm rot="5400000">
            <a:off x="22009700" y="26970920"/>
            <a:ext cx="4212360" cy="3048000"/>
          </a:xfrm>
          <a:prstGeom prst="rect">
            <a:avLst/>
          </a:prstGeom>
        </p:spPr>
      </p:pic>
      <p:pic>
        <p:nvPicPr>
          <p:cNvPr id="28" name="Picture 27"/>
          <p:cNvPicPr>
            <a:picLocks noChangeAspect="1"/>
          </p:cNvPicPr>
          <p:nvPr/>
        </p:nvPicPr>
        <p:blipFill>
          <a:blip r:embed="rId23"/>
          <a:stretch>
            <a:fillRect/>
          </a:stretch>
        </p:blipFill>
        <p:spPr>
          <a:xfrm rot="5400000">
            <a:off x="28883235" y="26969006"/>
            <a:ext cx="4216188" cy="3048000"/>
          </a:xfrm>
          <a:prstGeom prst="rect">
            <a:avLst/>
          </a:prstGeom>
        </p:spPr>
      </p:pic>
      <p:pic>
        <p:nvPicPr>
          <p:cNvPr id="141" name="Picture 140"/>
          <p:cNvPicPr/>
          <p:nvPr/>
        </p:nvPicPr>
        <p:blipFill>
          <a:blip r:embed="rId24"/>
          <a:stretch>
            <a:fillRect/>
          </a:stretch>
        </p:blipFill>
        <p:spPr>
          <a:xfrm>
            <a:off x="33815598" y="10676491"/>
            <a:ext cx="4562617" cy="3802714"/>
          </a:xfrm>
          <a:prstGeom prst="rect">
            <a:avLst/>
          </a:prstGeom>
        </p:spPr>
      </p:pic>
      <p:pic>
        <p:nvPicPr>
          <p:cNvPr id="143" name="Picture 142"/>
          <p:cNvPicPr/>
          <p:nvPr/>
        </p:nvPicPr>
        <p:blipFill>
          <a:blip r:embed="rId25"/>
          <a:stretch>
            <a:fillRect/>
          </a:stretch>
        </p:blipFill>
        <p:spPr>
          <a:xfrm>
            <a:off x="39015892" y="9610857"/>
            <a:ext cx="3202485" cy="3088916"/>
          </a:xfrm>
          <a:prstGeom prst="rect">
            <a:avLst/>
          </a:prstGeom>
        </p:spPr>
      </p:pic>
      <p:pic>
        <p:nvPicPr>
          <p:cNvPr id="144" name="Picture 143"/>
          <p:cNvPicPr/>
          <p:nvPr/>
        </p:nvPicPr>
        <p:blipFill rotWithShape="1">
          <a:blip r:embed="rId26">
            <a:extLst>
              <a:ext uri="{28A0092B-C50C-407E-A947-70E740481C1C}">
                <a14:useLocalDpi xmlns:a14="http://schemas.microsoft.com/office/drawing/2010/main" val="0"/>
              </a:ext>
            </a:extLst>
          </a:blip>
          <a:srcRect l="10563" t="3774" r="4288" b="9434"/>
          <a:stretch/>
        </p:blipFill>
        <p:spPr bwMode="auto">
          <a:xfrm>
            <a:off x="39473953" y="13378491"/>
            <a:ext cx="2609452" cy="2546294"/>
          </a:xfrm>
          <a:prstGeom prst="rect">
            <a:avLst/>
          </a:prstGeom>
          <a:ln>
            <a:noFill/>
          </a:ln>
          <a:extLst>
            <a:ext uri="{53640926-AAD7-44D8-BBD7-CCE9431645EC}">
              <a14:shadowObscured xmlns:a14="http://schemas.microsoft.com/office/drawing/2010/main"/>
            </a:ext>
          </a:extLst>
        </p:spPr>
      </p:pic>
      <p:sp>
        <p:nvSpPr>
          <p:cNvPr id="77" name="Rectangle 76">
            <a:extLst>
              <a:ext uri="{FF2B5EF4-FFF2-40B4-BE49-F238E27FC236}">
                <a16:creationId xmlns:a16="http://schemas.microsoft.com/office/drawing/2014/main" xmlns="" id="{790F83AB-F611-F640-82CD-9A5AF52E14F8}"/>
              </a:ext>
            </a:extLst>
          </p:cNvPr>
          <p:cNvSpPr/>
          <p:nvPr/>
        </p:nvSpPr>
        <p:spPr>
          <a:xfrm>
            <a:off x="73479" y="996508"/>
            <a:ext cx="9857035" cy="82296"/>
          </a:xfrm>
          <a:prstGeom prst="rect">
            <a:avLst/>
          </a:prstGeom>
          <a:solidFill>
            <a:schemeClr val="accent2">
              <a:lumMod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80" name="Rectangle 79">
            <a:extLst>
              <a:ext uri="{FF2B5EF4-FFF2-40B4-BE49-F238E27FC236}">
                <a16:creationId xmlns:a16="http://schemas.microsoft.com/office/drawing/2014/main" xmlns="" id="{5E36D9FB-F363-A645-8270-4CCE1F36F39A}"/>
              </a:ext>
            </a:extLst>
          </p:cNvPr>
          <p:cNvSpPr/>
          <p:nvPr/>
        </p:nvSpPr>
        <p:spPr>
          <a:xfrm>
            <a:off x="73479" y="1635561"/>
            <a:ext cx="9857035" cy="61707"/>
          </a:xfrm>
          <a:prstGeom prst="rect">
            <a:avLst/>
          </a:prstGeom>
          <a:solidFill>
            <a:schemeClr val="accent2">
              <a:lumMod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pic>
        <p:nvPicPr>
          <p:cNvPr id="9" name="Picture 8">
            <a:extLst>
              <a:ext uri="{FF2B5EF4-FFF2-40B4-BE49-F238E27FC236}">
                <a16:creationId xmlns:a16="http://schemas.microsoft.com/office/drawing/2014/main" xmlns="" id="{A5EB0B3B-DC6C-6146-A8E5-F3B67786D9B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51617" y="11762387"/>
            <a:ext cx="7336057" cy="3884274"/>
          </a:xfrm>
          <a:prstGeom prst="rect">
            <a:avLst/>
          </a:prstGeom>
        </p:spPr>
      </p:pic>
      <p:pic>
        <p:nvPicPr>
          <p:cNvPr id="11" name="Picture 10">
            <a:extLst>
              <a:ext uri="{FF2B5EF4-FFF2-40B4-BE49-F238E27FC236}">
                <a16:creationId xmlns:a16="http://schemas.microsoft.com/office/drawing/2014/main" xmlns="" id="{C0055093-895D-7041-BF62-0DB929DB3E6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2408" y="21389970"/>
            <a:ext cx="9857391" cy="11200070"/>
          </a:xfrm>
          <a:prstGeom prst="rect">
            <a:avLst/>
          </a:prstGeom>
        </p:spPr>
      </p:pic>
      <p:pic>
        <p:nvPicPr>
          <p:cNvPr id="91" name="Picture 90">
            <a:extLst>
              <a:ext uri="{FF2B5EF4-FFF2-40B4-BE49-F238E27FC236}">
                <a16:creationId xmlns:a16="http://schemas.microsoft.com/office/drawing/2014/main" xmlns="" id="{1F54CF40-1673-574F-9139-8A84EC543A25}"/>
              </a:ext>
            </a:extLst>
          </p:cNvPr>
          <p:cNvPicPr/>
          <p:nvPr/>
        </p:nvPicPr>
        <p:blipFill>
          <a:blip r:embed="rId29"/>
          <a:stretch>
            <a:fillRect/>
          </a:stretch>
        </p:blipFill>
        <p:spPr>
          <a:xfrm>
            <a:off x="5192336" y="18035766"/>
            <a:ext cx="4601032" cy="183896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75E16C58-DD49-A64A-8319-D7C97BE83B5B}"/>
                  </a:ext>
                </a:extLst>
              </p:cNvPr>
              <p:cNvSpPr txBox="1"/>
              <p:nvPr/>
            </p:nvSpPr>
            <p:spPr>
              <a:xfrm>
                <a:off x="16498509" y="22164488"/>
                <a:ext cx="4107023" cy="1350498"/>
              </a:xfrm>
              <a:prstGeom prst="rect">
                <a:avLst/>
              </a:prstGeom>
              <a:noFill/>
            </p:spPr>
            <p:txBody>
              <a:bodyPr wrap="square" rtlCol="0">
                <a:spAutoFit/>
              </a:bodyPr>
              <a:lstStyle/>
              <a:p>
                <a14:m>
                  <m:oMath xmlns:m="http://schemas.openxmlformats.org/officeDocument/2006/math">
                    <m:sSup>
                      <m:sSupPr>
                        <m:ctrlPr>
                          <a:rPr lang="en-US" sz="2000" i="1">
                            <a:latin typeface="Cambria Math" charset="0"/>
                          </a:rPr>
                        </m:ctrlPr>
                      </m:sSupPr>
                      <m:e>
                        <m:acc>
                          <m:accPr>
                            <m:chr m:val="̂"/>
                            <m:ctrlPr>
                              <a:rPr lang="en-US" sz="2000" i="1">
                                <a:latin typeface="Cambria Math" charset="0"/>
                              </a:rPr>
                            </m:ctrlPr>
                          </m:accPr>
                          <m:e>
                            <m:r>
                              <m:rPr>
                                <m:sty m:val="p"/>
                              </m:rPr>
                              <a:rPr lang="en-US" sz="2000">
                                <a:latin typeface="Cambria Math" charset="0"/>
                              </a:rPr>
                              <m:t>y</m:t>
                            </m:r>
                          </m:e>
                        </m:acc>
                      </m:e>
                      <m:sup>
                        <m:r>
                          <m:rPr>
                            <m:sty m:val="p"/>
                          </m:rPr>
                          <a:rPr lang="en-US" sz="2000">
                            <a:latin typeface="Cambria Math" charset="0"/>
                          </a:rPr>
                          <m:t>i</m:t>
                        </m:r>
                      </m:sup>
                    </m:sSup>
                  </m:oMath>
                </a14:m>
                <a:r>
                  <a:rPr lang="en-US" sz="2000" dirty="0">
                    <a:latin typeface="Times New Roman" panose="02020603050405020304" pitchFamily="18" charset="0"/>
                    <a:cs typeface="Times New Roman" panose="02020603050405020304" pitchFamily="18" charset="0"/>
                  </a:rPr>
                  <a:t> is the prediction given by the auto-encoder for the </a:t>
                </a:r>
                <a14:m>
                  <m:oMath xmlns:m="http://schemas.openxmlformats.org/officeDocument/2006/math">
                    <m:sSup>
                      <m:sSupPr>
                        <m:ctrlPr>
                          <a:rPr lang="en-US" sz="2000" i="1">
                            <a:latin typeface="Cambria Math" charset="0"/>
                          </a:rPr>
                        </m:ctrlPr>
                      </m:sSupPr>
                      <m:e>
                        <m:r>
                          <m:rPr>
                            <m:sty m:val="p"/>
                          </m:rPr>
                          <a:rPr lang="en-US" sz="2000">
                            <a:latin typeface="Cambria Math" charset="0"/>
                          </a:rPr>
                          <m:t>i</m:t>
                        </m:r>
                      </m:e>
                      <m:sup>
                        <m:r>
                          <m:rPr>
                            <m:sty m:val="p"/>
                          </m:rPr>
                          <a:rPr lang="en-US" sz="2000">
                            <a:latin typeface="Cambria Math" charset="0"/>
                          </a:rPr>
                          <m:t>th</m:t>
                        </m:r>
                      </m:sup>
                    </m:sSup>
                  </m:oMath>
                </a14:m>
                <a:r>
                  <a:rPr lang="en-US" sz="2000" dirty="0">
                    <a:latin typeface="Times New Roman" panose="02020603050405020304" pitchFamily="18" charset="0"/>
                    <a:cs typeface="Times New Roman" panose="02020603050405020304" pitchFamily="18" charset="0"/>
                  </a:rPr>
                  <a:t> pixel value, </a:t>
                </a:r>
                <a14:m>
                  <m:oMath xmlns:m="http://schemas.openxmlformats.org/officeDocument/2006/math">
                    <m:sSup>
                      <m:sSupPr>
                        <m:ctrlPr>
                          <a:rPr lang="en-US" sz="2000" i="1">
                            <a:latin typeface="Cambria Math" charset="0"/>
                          </a:rPr>
                        </m:ctrlPr>
                      </m:sSupPr>
                      <m:e>
                        <m:r>
                          <m:rPr>
                            <m:sty m:val="p"/>
                          </m:rPr>
                          <a:rPr lang="en-US" sz="2000">
                            <a:latin typeface="Cambria Math" charset="0"/>
                          </a:rPr>
                          <m:t>y</m:t>
                        </m:r>
                      </m:e>
                      <m:sup>
                        <m:r>
                          <m:rPr>
                            <m:sty m:val="p"/>
                          </m:rPr>
                          <a:rPr lang="en-US" sz="2000">
                            <a:latin typeface="Cambria Math" charset="0"/>
                          </a:rPr>
                          <m:t>i</m:t>
                        </m:r>
                      </m:sup>
                    </m:sSup>
                  </m:oMath>
                </a14:m>
                <a:r>
                  <a:rPr lang="en-US" sz="2000" dirty="0">
                    <a:latin typeface="Times New Roman" panose="02020603050405020304" pitchFamily="18" charset="0"/>
                    <a:cs typeface="Times New Roman" panose="02020603050405020304" pitchFamily="18" charset="0"/>
                  </a:rPr>
                  <a:t> is the original value of the </a:t>
                </a:r>
                <a14:m>
                  <m:oMath xmlns:m="http://schemas.openxmlformats.org/officeDocument/2006/math">
                    <m:sSup>
                      <m:sSupPr>
                        <m:ctrlPr>
                          <a:rPr lang="en-US" sz="2000" i="1">
                            <a:latin typeface="Cambria Math" charset="0"/>
                          </a:rPr>
                        </m:ctrlPr>
                      </m:sSupPr>
                      <m:e>
                        <m:r>
                          <m:rPr>
                            <m:sty m:val="p"/>
                          </m:rPr>
                          <a:rPr lang="en-US" sz="2000">
                            <a:latin typeface="Cambria Math" charset="0"/>
                          </a:rPr>
                          <m:t>i</m:t>
                        </m:r>
                      </m:e>
                      <m:sup>
                        <m:r>
                          <m:rPr>
                            <m:sty m:val="p"/>
                          </m:rPr>
                          <a:rPr lang="en-US" sz="2000">
                            <a:latin typeface="Cambria Math" charset="0"/>
                          </a:rPr>
                          <m:t>th</m:t>
                        </m:r>
                      </m:sup>
                    </m:sSup>
                  </m:oMath>
                </a14:m>
                <a:r>
                  <a:rPr lang="en-US" sz="2000" dirty="0">
                    <a:latin typeface="Times New Roman" panose="02020603050405020304" pitchFamily="18" charset="0"/>
                    <a:cs typeface="Times New Roman" panose="02020603050405020304" pitchFamily="18" charset="0"/>
                  </a:rPr>
                  <a:t> pixel, and the image in question is size </a:t>
                </a:r>
                <a14:m>
                  <m:oMath xmlns:m="http://schemas.openxmlformats.org/officeDocument/2006/math">
                    <m:r>
                      <m:rPr>
                        <m:sty m:val="p"/>
                      </m:rPr>
                      <a:rPr lang="en-US" sz="2000">
                        <a:latin typeface="Cambria Math" charset="0"/>
                      </a:rPr>
                      <m:t>n</m:t>
                    </m:r>
                  </m:oMath>
                </a14:m>
                <a:r>
                  <a:rPr lang="en-US" sz="2000" dirty="0">
                    <a:latin typeface="Times New Roman" panose="02020603050405020304" pitchFamily="18" charset="0"/>
                    <a:cs typeface="Times New Roman" panose="02020603050405020304" pitchFamily="18" charset="0"/>
                  </a:rPr>
                  <a:t> by </a:t>
                </a:r>
                <a14:m>
                  <m:oMath xmlns:m="http://schemas.openxmlformats.org/officeDocument/2006/math">
                    <m:r>
                      <m:rPr>
                        <m:sty m:val="p"/>
                      </m:rPr>
                      <a:rPr lang="en-US" sz="2000">
                        <a:latin typeface="Cambria Math" charset="0"/>
                      </a:rPr>
                      <m:t>n</m:t>
                    </m:r>
                  </m:oMath>
                </a14:m>
                <a:endParaRPr lang="en-US" sz="2000" dirty="0">
                  <a:latin typeface="Times New Roman" panose="02020603050405020304" pitchFamily="18"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75E16C58-DD49-A64A-8319-D7C97BE83B5B}"/>
                  </a:ext>
                </a:extLst>
              </p:cNvPr>
              <p:cNvSpPr txBox="1">
                <a:spLocks noRot="1" noChangeAspect="1" noMove="1" noResize="1" noEditPoints="1" noAdjustHandles="1" noChangeArrowheads="1" noChangeShapeType="1" noTextEdit="1"/>
              </p:cNvSpPr>
              <p:nvPr/>
            </p:nvSpPr>
            <p:spPr>
              <a:xfrm>
                <a:off x="16498509" y="22164488"/>
                <a:ext cx="4107023" cy="1350498"/>
              </a:xfrm>
              <a:prstGeom prst="rect">
                <a:avLst/>
              </a:prstGeom>
              <a:blipFill>
                <a:blip r:embed="rId30"/>
                <a:stretch>
                  <a:fillRect l="-1235" t="-926" b="-6481"/>
                </a:stretch>
              </a:blipFill>
            </p:spPr>
            <p:txBody>
              <a:bodyPr/>
              <a:lstStyle/>
              <a:p>
                <a:r>
                  <a:rPr lang="en-US">
                    <a:noFill/>
                  </a:rPr>
                  <a:t> </a:t>
                </a:r>
              </a:p>
            </p:txBody>
          </p:sp>
        </mc:Fallback>
      </mc:AlternateContent>
    </p:spTree>
    <p:extLst>
      <p:ext uri="{BB962C8B-B14F-4D97-AF65-F5344CB8AC3E}">
        <p14:creationId xmlns:p14="http://schemas.microsoft.com/office/powerpoint/2010/main" val="2150916414"/>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5.10.08"/>
  <p:tag name="AS_TITLE" val="Aspose.Slides for .NET 4.0"/>
  <p:tag name="AS_VERSION" val="15.8.1.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11679</TotalTime>
  <Words>1355</Words>
  <Application>Microsoft Macintosh PowerPoint</Application>
  <PresentationFormat>Custom</PresentationFormat>
  <Paragraphs>220</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 Black</vt:lpstr>
      <vt:lpstr>Arial Rounded MT Bold</vt:lpstr>
      <vt:lpstr>Calibri</vt:lpstr>
      <vt:lpstr>Cambria Math</vt:lpstr>
      <vt:lpstr>Times New Roman</vt:lpstr>
      <vt:lpstr>Arial</vt:lpstr>
      <vt:lpstr>Office Theme</vt:lpstr>
      <vt:lpstr>PowerPoint Presentation</vt:lpstr>
    </vt:vector>
  </TitlesOfParts>
  <Manager/>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of a scientific poster</dc:title>
  <dc:subject>Free Research Poster</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Microsoft Office User</cp:lastModifiedBy>
  <cp:revision>89</cp:revision>
  <dcterms:modified xsi:type="dcterms:W3CDTF">2018-02-13T00:32:57Z</dcterms:modified>
  <cp:category>research posters template</cp:category>
</cp:coreProperties>
</file>